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6" Type="http://schemas.openxmlformats.org/officeDocument/2006/relationships/image" Target="../media/image33.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6" Type="http://schemas.openxmlformats.org/officeDocument/2006/relationships/image" Target="../media/image33.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4E4DBA-A40A-4779-B523-CA5A7C2FF52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A31D06B-F1B6-4623-B860-CDA88AB872BA}">
      <dgm:prSet/>
      <dgm:spPr/>
      <dgm:t>
        <a:bodyPr/>
        <a:lstStyle/>
        <a:p>
          <a:pPr>
            <a:lnSpc>
              <a:spcPct val="100000"/>
            </a:lnSpc>
          </a:pPr>
          <a:r>
            <a:rPr lang="en-US"/>
            <a:t>Now you can start waiting for your acceptance letter.</a:t>
          </a:r>
          <a:r>
            <a:rPr lang="tr-TR"/>
            <a:t> </a:t>
          </a:r>
          <a:r>
            <a:rPr lang="en-US"/>
            <a:t>Be patient during this process. </a:t>
          </a:r>
        </a:p>
      </dgm:t>
    </dgm:pt>
    <dgm:pt modelId="{A6B072E0-C7CC-49A8-A8CD-44CF6BADCFCB}" type="parTrans" cxnId="{597D00BB-848D-49F9-BAC9-A0E138396096}">
      <dgm:prSet/>
      <dgm:spPr/>
      <dgm:t>
        <a:bodyPr/>
        <a:lstStyle/>
        <a:p>
          <a:endParaRPr lang="en-US"/>
        </a:p>
      </dgm:t>
    </dgm:pt>
    <dgm:pt modelId="{0B4566E3-ABFE-4793-AC63-0A0A89A68EA7}" type="sibTrans" cxnId="{597D00BB-848D-49F9-BAC9-A0E138396096}">
      <dgm:prSet/>
      <dgm:spPr/>
      <dgm:t>
        <a:bodyPr/>
        <a:lstStyle/>
        <a:p>
          <a:endParaRPr lang="en-US"/>
        </a:p>
      </dgm:t>
    </dgm:pt>
    <dgm:pt modelId="{76684B3F-B7A9-4B6A-8ECD-120C842FDF84}">
      <dgm:prSet/>
      <dgm:spPr/>
      <dgm:t>
        <a:bodyPr/>
        <a:lstStyle/>
        <a:p>
          <a:pPr>
            <a:lnSpc>
              <a:spcPct val="100000"/>
            </a:lnSpc>
          </a:pPr>
          <a:r>
            <a:rPr lang="en-US"/>
            <a:t>Usually, applications are reviewed collectively after the deadline. Keep in mind that International Offices have a very heavy workload. </a:t>
          </a:r>
        </a:p>
      </dgm:t>
    </dgm:pt>
    <dgm:pt modelId="{2C6464E2-5306-4E07-9F9F-D94BF03CA4F4}" type="parTrans" cxnId="{0FD3FA4B-0002-459C-AB18-989ED1642122}">
      <dgm:prSet/>
      <dgm:spPr/>
      <dgm:t>
        <a:bodyPr/>
        <a:lstStyle/>
        <a:p>
          <a:endParaRPr lang="en-US"/>
        </a:p>
      </dgm:t>
    </dgm:pt>
    <dgm:pt modelId="{448EB232-775F-471A-9D86-1216AE08EFB4}" type="sibTrans" cxnId="{0FD3FA4B-0002-459C-AB18-989ED1642122}">
      <dgm:prSet/>
      <dgm:spPr/>
      <dgm:t>
        <a:bodyPr/>
        <a:lstStyle/>
        <a:p>
          <a:endParaRPr lang="en-US"/>
        </a:p>
      </dgm:t>
    </dgm:pt>
    <dgm:pt modelId="{4C7CA696-FFEC-40F5-B9E1-EDC74EB7D2BD}">
      <dgm:prSet/>
      <dgm:spPr/>
      <dgm:t>
        <a:bodyPr/>
        <a:lstStyle/>
        <a:p>
          <a:pPr>
            <a:lnSpc>
              <a:spcPct val="100000"/>
            </a:lnSpc>
          </a:pPr>
          <a:r>
            <a:rPr lang="en-US" dirty="0"/>
            <a:t>Check your </a:t>
          </a:r>
          <a:r>
            <a:rPr lang="tr-TR" dirty="0"/>
            <a:t>Işık</a:t>
          </a:r>
          <a:r>
            <a:rPr lang="en-US" dirty="0"/>
            <a:t> email regularly for information emails from the </a:t>
          </a:r>
          <a:r>
            <a:rPr lang="tr-TR" dirty="0"/>
            <a:t>partner</a:t>
          </a:r>
          <a:r>
            <a:rPr lang="en-US" dirty="0"/>
            <a:t> institution. If you do not receive an </a:t>
          </a:r>
          <a:r>
            <a:rPr lang="tr-TR" dirty="0" err="1"/>
            <a:t>information</a:t>
          </a:r>
          <a:r>
            <a:rPr lang="tr-TR" dirty="0"/>
            <a:t> e-mail </a:t>
          </a:r>
          <a:r>
            <a:rPr lang="en-US" dirty="0"/>
            <a:t>and your acceptance letter has not arrived less than 2 months before the start of the semester, </a:t>
          </a:r>
          <a:r>
            <a:rPr lang="en-US" b="1" dirty="0">
              <a:solidFill>
                <a:srgbClr val="FF0000"/>
              </a:solidFill>
            </a:rPr>
            <a:t>please contact u</a:t>
          </a:r>
          <a:r>
            <a:rPr lang="tr-TR" b="1" dirty="0">
              <a:solidFill>
                <a:srgbClr val="FF0000"/>
              </a:solidFill>
            </a:rPr>
            <a:t>s!</a:t>
          </a:r>
          <a:endParaRPr lang="en-US" b="1" dirty="0">
            <a:solidFill>
              <a:srgbClr val="FF0000"/>
            </a:solidFill>
          </a:endParaRPr>
        </a:p>
      </dgm:t>
    </dgm:pt>
    <dgm:pt modelId="{340B558F-EBEA-4FAC-B13F-DA4F278030CB}" type="parTrans" cxnId="{BF731971-AC28-454A-BADE-2E0DCA338989}">
      <dgm:prSet/>
      <dgm:spPr/>
      <dgm:t>
        <a:bodyPr/>
        <a:lstStyle/>
        <a:p>
          <a:endParaRPr lang="en-US"/>
        </a:p>
      </dgm:t>
    </dgm:pt>
    <dgm:pt modelId="{25CA287C-0215-4246-A892-646914983896}" type="sibTrans" cxnId="{BF731971-AC28-454A-BADE-2E0DCA338989}">
      <dgm:prSet/>
      <dgm:spPr/>
      <dgm:t>
        <a:bodyPr/>
        <a:lstStyle/>
        <a:p>
          <a:endParaRPr lang="en-US"/>
        </a:p>
      </dgm:t>
    </dgm:pt>
    <dgm:pt modelId="{453B1428-E032-4435-A034-B2BB9B8A2031}">
      <dgm:prSet/>
      <dgm:spPr/>
      <dgm:t>
        <a:bodyPr/>
        <a:lstStyle/>
        <a:p>
          <a:pPr>
            <a:lnSpc>
              <a:spcPct val="100000"/>
            </a:lnSpc>
          </a:pPr>
          <a:r>
            <a:rPr lang="en-US" dirty="0"/>
            <a:t>After your acceptance letter arrives</a:t>
          </a:r>
          <a:r>
            <a:rPr lang="tr-TR" dirty="0"/>
            <a:t>, </a:t>
          </a:r>
          <a:r>
            <a:rPr lang="tr-TR" dirty="0" err="1"/>
            <a:t>please</a:t>
          </a:r>
          <a:r>
            <a:rPr lang="tr-TR" dirty="0"/>
            <a:t> </a:t>
          </a:r>
          <a:r>
            <a:rPr lang="tr-TR" dirty="0" err="1"/>
            <a:t>inform</a:t>
          </a:r>
          <a:r>
            <a:rPr lang="tr-TR" dirty="0"/>
            <a:t> us</a:t>
          </a:r>
          <a:r>
            <a:rPr lang="en-US" dirty="0"/>
            <a:t> </a:t>
          </a:r>
          <a:r>
            <a:rPr lang="tr-TR" dirty="0" err="1"/>
            <a:t>and</a:t>
          </a:r>
          <a:r>
            <a:rPr lang="tr-TR" dirty="0"/>
            <a:t> </a:t>
          </a:r>
          <a:r>
            <a:rPr lang="tr-TR" dirty="0" err="1"/>
            <a:t>send</a:t>
          </a:r>
          <a:r>
            <a:rPr lang="tr-TR" dirty="0"/>
            <a:t> </a:t>
          </a:r>
          <a:r>
            <a:rPr lang="tr-TR" dirty="0" err="1"/>
            <a:t>your</a:t>
          </a:r>
          <a:r>
            <a:rPr lang="tr-TR" dirty="0"/>
            <a:t> </a:t>
          </a:r>
          <a:r>
            <a:rPr lang="tr-TR" dirty="0" err="1"/>
            <a:t>acceptance</a:t>
          </a:r>
          <a:r>
            <a:rPr lang="tr-TR" dirty="0"/>
            <a:t> </a:t>
          </a:r>
          <a:r>
            <a:rPr lang="tr-TR" dirty="0" err="1"/>
            <a:t>letter</a:t>
          </a:r>
          <a:r>
            <a:rPr lang="tr-TR" dirty="0"/>
            <a:t> </a:t>
          </a:r>
          <a:r>
            <a:rPr lang="en-US" dirty="0"/>
            <a:t>by email. </a:t>
          </a:r>
        </a:p>
      </dgm:t>
    </dgm:pt>
    <dgm:pt modelId="{6EFE5B27-B29F-48BC-A1B3-E278AB228FF2}" type="parTrans" cxnId="{81966677-08F6-45B7-9D07-97DD4BABD7DF}">
      <dgm:prSet/>
      <dgm:spPr/>
      <dgm:t>
        <a:bodyPr/>
        <a:lstStyle/>
        <a:p>
          <a:endParaRPr lang="en-US"/>
        </a:p>
      </dgm:t>
    </dgm:pt>
    <dgm:pt modelId="{D8394588-BC82-4E40-BA5F-A33FC001ABAD}" type="sibTrans" cxnId="{81966677-08F6-45B7-9D07-97DD4BABD7DF}">
      <dgm:prSet/>
      <dgm:spPr/>
      <dgm:t>
        <a:bodyPr/>
        <a:lstStyle/>
        <a:p>
          <a:endParaRPr lang="en-US"/>
        </a:p>
      </dgm:t>
    </dgm:pt>
    <dgm:pt modelId="{41079CCC-EA12-4DC2-A432-77CBBC67D07E}" type="pres">
      <dgm:prSet presAssocID="{A34E4DBA-A40A-4779-B523-CA5A7C2FF52F}" presName="root" presStyleCnt="0">
        <dgm:presLayoutVars>
          <dgm:dir/>
          <dgm:resizeHandles val="exact"/>
        </dgm:presLayoutVars>
      </dgm:prSet>
      <dgm:spPr/>
    </dgm:pt>
    <dgm:pt modelId="{D03895F7-BBE5-4BBC-A674-A1367DD18856}" type="pres">
      <dgm:prSet presAssocID="{0A31D06B-F1B6-4623-B860-CDA88AB872BA}" presName="compNode" presStyleCnt="0"/>
      <dgm:spPr/>
    </dgm:pt>
    <dgm:pt modelId="{B915B2FD-5AAB-4B57-B482-6A723409A29A}" type="pres">
      <dgm:prSet presAssocID="{0A31D06B-F1B6-4623-B860-CDA88AB872BA}" presName="bgRect" presStyleLbl="bgShp" presStyleIdx="0" presStyleCnt="4"/>
      <dgm:spPr/>
    </dgm:pt>
    <dgm:pt modelId="{15EECF84-1BCF-4605-9993-6A956C335FA4}" type="pres">
      <dgm:prSet presAssocID="{0A31D06B-F1B6-4623-B860-CDA88AB872B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İş akışı "/>
        </a:ext>
      </dgm:extLst>
    </dgm:pt>
    <dgm:pt modelId="{BAFE0198-3B77-49DF-AF9C-FA5096FD3A4D}" type="pres">
      <dgm:prSet presAssocID="{0A31D06B-F1B6-4623-B860-CDA88AB872BA}" presName="spaceRect" presStyleCnt="0"/>
      <dgm:spPr/>
    </dgm:pt>
    <dgm:pt modelId="{AB4C1553-8DF8-456F-8A08-0739943C4670}" type="pres">
      <dgm:prSet presAssocID="{0A31D06B-F1B6-4623-B860-CDA88AB872BA}" presName="parTx" presStyleLbl="revTx" presStyleIdx="0" presStyleCnt="4">
        <dgm:presLayoutVars>
          <dgm:chMax val="0"/>
          <dgm:chPref val="0"/>
        </dgm:presLayoutVars>
      </dgm:prSet>
      <dgm:spPr/>
    </dgm:pt>
    <dgm:pt modelId="{DD372336-8572-4645-9034-56902E06DE12}" type="pres">
      <dgm:prSet presAssocID="{0B4566E3-ABFE-4793-AC63-0A0A89A68EA7}" presName="sibTrans" presStyleCnt="0"/>
      <dgm:spPr/>
    </dgm:pt>
    <dgm:pt modelId="{7BB8BCB8-4D3B-491A-9EE9-3F8552D7A7EF}" type="pres">
      <dgm:prSet presAssocID="{76684B3F-B7A9-4B6A-8ECD-120C842FDF84}" presName="compNode" presStyleCnt="0"/>
      <dgm:spPr/>
    </dgm:pt>
    <dgm:pt modelId="{8CD0CB12-79B7-47C8-9735-EE206E6F0241}" type="pres">
      <dgm:prSet presAssocID="{76684B3F-B7A9-4B6A-8ECD-120C842FDF84}" presName="bgRect" presStyleLbl="bgShp" presStyleIdx="1" presStyleCnt="4"/>
      <dgm:spPr/>
    </dgm:pt>
    <dgm:pt modelId="{7583FDC4-4FB5-4D84-A099-1C2671237099}" type="pres">
      <dgm:prSet presAssocID="{76684B3F-B7A9-4B6A-8ECD-120C842FDF8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ffice Worker"/>
        </a:ext>
      </dgm:extLst>
    </dgm:pt>
    <dgm:pt modelId="{733D948D-FD2D-4836-835F-C73FD9015A37}" type="pres">
      <dgm:prSet presAssocID="{76684B3F-B7A9-4B6A-8ECD-120C842FDF84}" presName="spaceRect" presStyleCnt="0"/>
      <dgm:spPr/>
    </dgm:pt>
    <dgm:pt modelId="{EA2B5D3E-076C-4F04-B304-9D810C98C7B8}" type="pres">
      <dgm:prSet presAssocID="{76684B3F-B7A9-4B6A-8ECD-120C842FDF84}" presName="parTx" presStyleLbl="revTx" presStyleIdx="1" presStyleCnt="4">
        <dgm:presLayoutVars>
          <dgm:chMax val="0"/>
          <dgm:chPref val="0"/>
        </dgm:presLayoutVars>
      </dgm:prSet>
      <dgm:spPr/>
    </dgm:pt>
    <dgm:pt modelId="{38B04A2D-A7E0-4101-9B5F-2E9321F96A43}" type="pres">
      <dgm:prSet presAssocID="{448EB232-775F-471A-9D86-1216AE08EFB4}" presName="sibTrans" presStyleCnt="0"/>
      <dgm:spPr/>
    </dgm:pt>
    <dgm:pt modelId="{ADAAA701-522A-4C20-A4BC-9A57D9007694}" type="pres">
      <dgm:prSet presAssocID="{4C7CA696-FFEC-40F5-B9E1-EDC74EB7D2BD}" presName="compNode" presStyleCnt="0"/>
      <dgm:spPr/>
    </dgm:pt>
    <dgm:pt modelId="{38F59E60-C617-4F49-B23D-ED25DE1C777D}" type="pres">
      <dgm:prSet presAssocID="{4C7CA696-FFEC-40F5-B9E1-EDC74EB7D2BD}" presName="bgRect" presStyleLbl="bgShp" presStyleIdx="2" presStyleCnt="4"/>
      <dgm:spPr/>
    </dgm:pt>
    <dgm:pt modelId="{BBD852CC-074F-4305-99D2-DBA7AA3E3B5B}" type="pres">
      <dgm:prSet presAssocID="{4C7CA696-FFEC-40F5-B9E1-EDC74EB7D2B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Zarf"/>
        </a:ext>
      </dgm:extLst>
    </dgm:pt>
    <dgm:pt modelId="{AC9442CF-E32C-424E-BF8F-612B619F2202}" type="pres">
      <dgm:prSet presAssocID="{4C7CA696-FFEC-40F5-B9E1-EDC74EB7D2BD}" presName="spaceRect" presStyleCnt="0"/>
      <dgm:spPr/>
    </dgm:pt>
    <dgm:pt modelId="{EA026EE1-12B1-43EE-9532-B75C52FC152F}" type="pres">
      <dgm:prSet presAssocID="{4C7CA696-FFEC-40F5-B9E1-EDC74EB7D2BD}" presName="parTx" presStyleLbl="revTx" presStyleIdx="2" presStyleCnt="4">
        <dgm:presLayoutVars>
          <dgm:chMax val="0"/>
          <dgm:chPref val="0"/>
        </dgm:presLayoutVars>
      </dgm:prSet>
      <dgm:spPr/>
    </dgm:pt>
    <dgm:pt modelId="{60130CB5-860E-44EF-BA42-257AFED35808}" type="pres">
      <dgm:prSet presAssocID="{25CA287C-0215-4246-A892-646914983896}" presName="sibTrans" presStyleCnt="0"/>
      <dgm:spPr/>
    </dgm:pt>
    <dgm:pt modelId="{4D1391DF-C486-440C-8671-93E022A54579}" type="pres">
      <dgm:prSet presAssocID="{453B1428-E032-4435-A034-B2BB9B8A2031}" presName="compNode" presStyleCnt="0"/>
      <dgm:spPr/>
    </dgm:pt>
    <dgm:pt modelId="{BD151DA7-53EF-4027-B761-CDA3534B324B}" type="pres">
      <dgm:prSet presAssocID="{453B1428-E032-4435-A034-B2BB9B8A2031}" presName="bgRect" presStyleLbl="bgShp" presStyleIdx="3" presStyleCnt="4"/>
      <dgm:spPr/>
    </dgm:pt>
    <dgm:pt modelId="{9A5AABA9-EFB0-4551-808F-0777451B45B9}" type="pres">
      <dgm:prSet presAssocID="{453B1428-E032-4435-A034-B2BB9B8A203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Ruble"/>
        </a:ext>
      </dgm:extLst>
    </dgm:pt>
    <dgm:pt modelId="{FEB5D24D-479A-4C6A-99A6-7598B9700C8C}" type="pres">
      <dgm:prSet presAssocID="{453B1428-E032-4435-A034-B2BB9B8A2031}" presName="spaceRect" presStyleCnt="0"/>
      <dgm:spPr/>
    </dgm:pt>
    <dgm:pt modelId="{5B53D692-1048-49B8-900E-884C8CB9E9F5}" type="pres">
      <dgm:prSet presAssocID="{453B1428-E032-4435-A034-B2BB9B8A2031}" presName="parTx" presStyleLbl="revTx" presStyleIdx="3" presStyleCnt="4">
        <dgm:presLayoutVars>
          <dgm:chMax val="0"/>
          <dgm:chPref val="0"/>
        </dgm:presLayoutVars>
      </dgm:prSet>
      <dgm:spPr/>
    </dgm:pt>
  </dgm:ptLst>
  <dgm:cxnLst>
    <dgm:cxn modelId="{0FD3FA4B-0002-459C-AB18-989ED1642122}" srcId="{A34E4DBA-A40A-4779-B523-CA5A7C2FF52F}" destId="{76684B3F-B7A9-4B6A-8ECD-120C842FDF84}" srcOrd="1" destOrd="0" parTransId="{2C6464E2-5306-4E07-9F9F-D94BF03CA4F4}" sibTransId="{448EB232-775F-471A-9D86-1216AE08EFB4}"/>
    <dgm:cxn modelId="{C040B06C-A580-42E6-883F-E08F33991480}" type="presOf" srcId="{453B1428-E032-4435-A034-B2BB9B8A2031}" destId="{5B53D692-1048-49B8-900E-884C8CB9E9F5}" srcOrd="0" destOrd="0" presId="urn:microsoft.com/office/officeart/2018/2/layout/IconVerticalSolidList"/>
    <dgm:cxn modelId="{B47C5170-D8E6-4C2F-92B5-80D8465080E5}" type="presOf" srcId="{76684B3F-B7A9-4B6A-8ECD-120C842FDF84}" destId="{EA2B5D3E-076C-4F04-B304-9D810C98C7B8}" srcOrd="0" destOrd="0" presId="urn:microsoft.com/office/officeart/2018/2/layout/IconVerticalSolidList"/>
    <dgm:cxn modelId="{BF731971-AC28-454A-BADE-2E0DCA338989}" srcId="{A34E4DBA-A40A-4779-B523-CA5A7C2FF52F}" destId="{4C7CA696-FFEC-40F5-B9E1-EDC74EB7D2BD}" srcOrd="2" destOrd="0" parTransId="{340B558F-EBEA-4FAC-B13F-DA4F278030CB}" sibTransId="{25CA287C-0215-4246-A892-646914983896}"/>
    <dgm:cxn modelId="{81966677-08F6-45B7-9D07-97DD4BABD7DF}" srcId="{A34E4DBA-A40A-4779-B523-CA5A7C2FF52F}" destId="{453B1428-E032-4435-A034-B2BB9B8A2031}" srcOrd="3" destOrd="0" parTransId="{6EFE5B27-B29F-48BC-A1B3-E278AB228FF2}" sibTransId="{D8394588-BC82-4E40-BA5F-A33FC001ABAD}"/>
    <dgm:cxn modelId="{597D00BB-848D-49F9-BAC9-A0E138396096}" srcId="{A34E4DBA-A40A-4779-B523-CA5A7C2FF52F}" destId="{0A31D06B-F1B6-4623-B860-CDA88AB872BA}" srcOrd="0" destOrd="0" parTransId="{A6B072E0-C7CC-49A8-A8CD-44CF6BADCFCB}" sibTransId="{0B4566E3-ABFE-4793-AC63-0A0A89A68EA7}"/>
    <dgm:cxn modelId="{D85AEBCC-0439-47CA-9690-14DB2B621C2E}" type="presOf" srcId="{4C7CA696-FFEC-40F5-B9E1-EDC74EB7D2BD}" destId="{EA026EE1-12B1-43EE-9532-B75C52FC152F}" srcOrd="0" destOrd="0" presId="urn:microsoft.com/office/officeart/2018/2/layout/IconVerticalSolidList"/>
    <dgm:cxn modelId="{0C3791E9-D0DB-49EC-A98B-C85702C57AD5}" type="presOf" srcId="{0A31D06B-F1B6-4623-B860-CDA88AB872BA}" destId="{AB4C1553-8DF8-456F-8A08-0739943C4670}" srcOrd="0" destOrd="0" presId="urn:microsoft.com/office/officeart/2018/2/layout/IconVerticalSolidList"/>
    <dgm:cxn modelId="{7A7044F3-D4DF-420F-8BCD-BA7306D504B2}" type="presOf" srcId="{A34E4DBA-A40A-4779-B523-CA5A7C2FF52F}" destId="{41079CCC-EA12-4DC2-A432-77CBBC67D07E}" srcOrd="0" destOrd="0" presId="urn:microsoft.com/office/officeart/2018/2/layout/IconVerticalSolidList"/>
    <dgm:cxn modelId="{8AA2E6DD-FF01-4641-B883-4675B7AF1E93}" type="presParOf" srcId="{41079CCC-EA12-4DC2-A432-77CBBC67D07E}" destId="{D03895F7-BBE5-4BBC-A674-A1367DD18856}" srcOrd="0" destOrd="0" presId="urn:microsoft.com/office/officeart/2018/2/layout/IconVerticalSolidList"/>
    <dgm:cxn modelId="{DD7D7935-15F9-4246-9622-18A10E9B1B53}" type="presParOf" srcId="{D03895F7-BBE5-4BBC-A674-A1367DD18856}" destId="{B915B2FD-5AAB-4B57-B482-6A723409A29A}" srcOrd="0" destOrd="0" presId="urn:microsoft.com/office/officeart/2018/2/layout/IconVerticalSolidList"/>
    <dgm:cxn modelId="{80D732BA-210B-4CFD-B1B7-7558F9ED9321}" type="presParOf" srcId="{D03895F7-BBE5-4BBC-A674-A1367DD18856}" destId="{15EECF84-1BCF-4605-9993-6A956C335FA4}" srcOrd="1" destOrd="0" presId="urn:microsoft.com/office/officeart/2018/2/layout/IconVerticalSolidList"/>
    <dgm:cxn modelId="{7393FA5F-D791-419D-9F4F-06B6D9771E0B}" type="presParOf" srcId="{D03895F7-BBE5-4BBC-A674-A1367DD18856}" destId="{BAFE0198-3B77-49DF-AF9C-FA5096FD3A4D}" srcOrd="2" destOrd="0" presId="urn:microsoft.com/office/officeart/2018/2/layout/IconVerticalSolidList"/>
    <dgm:cxn modelId="{8A6C4445-703F-4E54-B22F-D3D683BAE31B}" type="presParOf" srcId="{D03895F7-BBE5-4BBC-A674-A1367DD18856}" destId="{AB4C1553-8DF8-456F-8A08-0739943C4670}" srcOrd="3" destOrd="0" presId="urn:microsoft.com/office/officeart/2018/2/layout/IconVerticalSolidList"/>
    <dgm:cxn modelId="{87828C67-23A0-476A-A71E-85049623C74A}" type="presParOf" srcId="{41079CCC-EA12-4DC2-A432-77CBBC67D07E}" destId="{DD372336-8572-4645-9034-56902E06DE12}" srcOrd="1" destOrd="0" presId="urn:microsoft.com/office/officeart/2018/2/layout/IconVerticalSolidList"/>
    <dgm:cxn modelId="{EEDC7550-3F79-46FA-A0FF-9572E4BB07FA}" type="presParOf" srcId="{41079CCC-EA12-4DC2-A432-77CBBC67D07E}" destId="{7BB8BCB8-4D3B-491A-9EE9-3F8552D7A7EF}" srcOrd="2" destOrd="0" presId="urn:microsoft.com/office/officeart/2018/2/layout/IconVerticalSolidList"/>
    <dgm:cxn modelId="{D13A90C1-6F53-4699-8E78-166F8FC4143D}" type="presParOf" srcId="{7BB8BCB8-4D3B-491A-9EE9-3F8552D7A7EF}" destId="{8CD0CB12-79B7-47C8-9735-EE206E6F0241}" srcOrd="0" destOrd="0" presId="urn:microsoft.com/office/officeart/2018/2/layout/IconVerticalSolidList"/>
    <dgm:cxn modelId="{EB031301-1605-477D-8FCD-EB24C3277471}" type="presParOf" srcId="{7BB8BCB8-4D3B-491A-9EE9-3F8552D7A7EF}" destId="{7583FDC4-4FB5-4D84-A099-1C2671237099}" srcOrd="1" destOrd="0" presId="urn:microsoft.com/office/officeart/2018/2/layout/IconVerticalSolidList"/>
    <dgm:cxn modelId="{C834F372-9418-416A-A456-A7470F110216}" type="presParOf" srcId="{7BB8BCB8-4D3B-491A-9EE9-3F8552D7A7EF}" destId="{733D948D-FD2D-4836-835F-C73FD9015A37}" srcOrd="2" destOrd="0" presId="urn:microsoft.com/office/officeart/2018/2/layout/IconVerticalSolidList"/>
    <dgm:cxn modelId="{D1CF9FE1-1F86-45A0-973A-E75F509E1E72}" type="presParOf" srcId="{7BB8BCB8-4D3B-491A-9EE9-3F8552D7A7EF}" destId="{EA2B5D3E-076C-4F04-B304-9D810C98C7B8}" srcOrd="3" destOrd="0" presId="urn:microsoft.com/office/officeart/2018/2/layout/IconVerticalSolidList"/>
    <dgm:cxn modelId="{4D85C641-A6F8-486A-A756-2F1A5FFCD555}" type="presParOf" srcId="{41079CCC-EA12-4DC2-A432-77CBBC67D07E}" destId="{38B04A2D-A7E0-4101-9B5F-2E9321F96A43}" srcOrd="3" destOrd="0" presId="urn:microsoft.com/office/officeart/2018/2/layout/IconVerticalSolidList"/>
    <dgm:cxn modelId="{A9AF29C3-846B-4AD1-8AB6-9F7FF3D646E9}" type="presParOf" srcId="{41079CCC-EA12-4DC2-A432-77CBBC67D07E}" destId="{ADAAA701-522A-4C20-A4BC-9A57D9007694}" srcOrd="4" destOrd="0" presId="urn:microsoft.com/office/officeart/2018/2/layout/IconVerticalSolidList"/>
    <dgm:cxn modelId="{B886B8A4-EC51-4100-A0F2-F347FA3E12B2}" type="presParOf" srcId="{ADAAA701-522A-4C20-A4BC-9A57D9007694}" destId="{38F59E60-C617-4F49-B23D-ED25DE1C777D}" srcOrd="0" destOrd="0" presId="urn:microsoft.com/office/officeart/2018/2/layout/IconVerticalSolidList"/>
    <dgm:cxn modelId="{F1362786-8A70-49EE-8916-47CF2D0B882F}" type="presParOf" srcId="{ADAAA701-522A-4C20-A4BC-9A57D9007694}" destId="{BBD852CC-074F-4305-99D2-DBA7AA3E3B5B}" srcOrd="1" destOrd="0" presId="urn:microsoft.com/office/officeart/2018/2/layout/IconVerticalSolidList"/>
    <dgm:cxn modelId="{DAF78A92-EC5F-4CCC-AC44-B9EBA30702CD}" type="presParOf" srcId="{ADAAA701-522A-4C20-A4BC-9A57D9007694}" destId="{AC9442CF-E32C-424E-BF8F-612B619F2202}" srcOrd="2" destOrd="0" presId="urn:microsoft.com/office/officeart/2018/2/layout/IconVerticalSolidList"/>
    <dgm:cxn modelId="{F5F10D51-F77D-4A55-AB75-749AA7380AC5}" type="presParOf" srcId="{ADAAA701-522A-4C20-A4BC-9A57D9007694}" destId="{EA026EE1-12B1-43EE-9532-B75C52FC152F}" srcOrd="3" destOrd="0" presId="urn:microsoft.com/office/officeart/2018/2/layout/IconVerticalSolidList"/>
    <dgm:cxn modelId="{B8D9D3D7-0BB4-4271-9340-0E9641447DCC}" type="presParOf" srcId="{41079CCC-EA12-4DC2-A432-77CBBC67D07E}" destId="{60130CB5-860E-44EF-BA42-257AFED35808}" srcOrd="5" destOrd="0" presId="urn:microsoft.com/office/officeart/2018/2/layout/IconVerticalSolidList"/>
    <dgm:cxn modelId="{1BDDC90C-126D-46F2-A6C7-6950143C958F}" type="presParOf" srcId="{41079CCC-EA12-4DC2-A432-77CBBC67D07E}" destId="{4D1391DF-C486-440C-8671-93E022A54579}" srcOrd="6" destOrd="0" presId="urn:microsoft.com/office/officeart/2018/2/layout/IconVerticalSolidList"/>
    <dgm:cxn modelId="{B4363703-139A-4814-A17C-564776E642E6}" type="presParOf" srcId="{4D1391DF-C486-440C-8671-93E022A54579}" destId="{BD151DA7-53EF-4027-B761-CDA3534B324B}" srcOrd="0" destOrd="0" presId="urn:microsoft.com/office/officeart/2018/2/layout/IconVerticalSolidList"/>
    <dgm:cxn modelId="{B73DF585-CF2C-40D2-8C8B-E76E7E99D740}" type="presParOf" srcId="{4D1391DF-C486-440C-8671-93E022A54579}" destId="{9A5AABA9-EFB0-4551-808F-0777451B45B9}" srcOrd="1" destOrd="0" presId="urn:microsoft.com/office/officeart/2018/2/layout/IconVerticalSolidList"/>
    <dgm:cxn modelId="{F49B8224-148F-466D-AFAF-298FF77F042D}" type="presParOf" srcId="{4D1391DF-C486-440C-8671-93E022A54579}" destId="{FEB5D24D-479A-4C6A-99A6-7598B9700C8C}" srcOrd="2" destOrd="0" presId="urn:microsoft.com/office/officeart/2018/2/layout/IconVerticalSolidList"/>
    <dgm:cxn modelId="{2447C7D8-A953-4F2D-B74D-0E1DE759927D}" type="presParOf" srcId="{4D1391DF-C486-440C-8671-93E022A54579}" destId="{5B53D692-1048-49B8-900E-884C8CB9E9F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49A7CD-7190-4907-9C61-C0A775C3631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8E46BAFA-65E1-420F-8B1D-4450A3F685FC}">
      <dgm:prSet/>
      <dgm:spPr/>
      <dgm:t>
        <a:bodyPr/>
        <a:lstStyle/>
        <a:p>
          <a:pPr>
            <a:lnSpc>
              <a:spcPct val="100000"/>
            </a:lnSpc>
          </a:pPr>
          <a:r>
            <a:rPr lang="en-US"/>
            <a:t>Take out health insurance that is valid in your destination country.</a:t>
          </a:r>
        </a:p>
      </dgm:t>
    </dgm:pt>
    <dgm:pt modelId="{2B475C67-6714-4059-BAC5-0D9A57A3858A}" type="parTrans" cxnId="{00CE8B34-8B3C-4A5B-ADC9-46824E9CBF00}">
      <dgm:prSet/>
      <dgm:spPr/>
      <dgm:t>
        <a:bodyPr/>
        <a:lstStyle/>
        <a:p>
          <a:endParaRPr lang="en-US"/>
        </a:p>
      </dgm:t>
    </dgm:pt>
    <dgm:pt modelId="{CD67BD86-1D89-4C40-B751-50E44CE29DD0}" type="sibTrans" cxnId="{00CE8B34-8B3C-4A5B-ADC9-46824E9CBF00}">
      <dgm:prSet/>
      <dgm:spPr/>
      <dgm:t>
        <a:bodyPr/>
        <a:lstStyle/>
        <a:p>
          <a:endParaRPr lang="en-US"/>
        </a:p>
      </dgm:t>
    </dgm:pt>
    <dgm:pt modelId="{5B124EB6-8C18-4A2E-B878-B6540F6F942F}">
      <dgm:prSet/>
      <dgm:spPr/>
      <dgm:t>
        <a:bodyPr/>
        <a:lstStyle/>
        <a:p>
          <a:pPr>
            <a:lnSpc>
              <a:spcPct val="100000"/>
            </a:lnSpc>
          </a:pPr>
          <a:r>
            <a:rPr lang="en-US" dirty="0"/>
            <a:t>Try to keep up with the orientation dates of the </a:t>
          </a:r>
          <a:r>
            <a:rPr lang="tr-TR" dirty="0"/>
            <a:t>partner </a:t>
          </a:r>
          <a:r>
            <a:rPr lang="tr-TR" dirty="0" err="1"/>
            <a:t>university</a:t>
          </a:r>
          <a:r>
            <a:rPr lang="tr-TR"/>
            <a:t>.</a:t>
          </a:r>
          <a:endParaRPr lang="en-US" dirty="0"/>
        </a:p>
      </dgm:t>
    </dgm:pt>
    <dgm:pt modelId="{92C04B48-7156-4D22-BE4D-EACD7A3A6E25}" type="parTrans" cxnId="{BA867A99-7103-4CFD-93A3-1E1BB1DA6C85}">
      <dgm:prSet/>
      <dgm:spPr/>
      <dgm:t>
        <a:bodyPr/>
        <a:lstStyle/>
        <a:p>
          <a:endParaRPr lang="en-US"/>
        </a:p>
      </dgm:t>
    </dgm:pt>
    <dgm:pt modelId="{ACAC83E8-8F46-48BC-B4BA-E5F036DB3496}" type="sibTrans" cxnId="{BA867A99-7103-4CFD-93A3-1E1BB1DA6C85}">
      <dgm:prSet/>
      <dgm:spPr/>
      <dgm:t>
        <a:bodyPr/>
        <a:lstStyle/>
        <a:p>
          <a:endParaRPr lang="en-US"/>
        </a:p>
      </dgm:t>
    </dgm:pt>
    <dgm:pt modelId="{E0E96835-0722-40FE-8002-2B69AC8C1D4D}">
      <dgm:prSet/>
      <dgm:spPr/>
      <dgm:t>
        <a:bodyPr/>
        <a:lstStyle/>
        <a:p>
          <a:pPr>
            <a:lnSpc>
              <a:spcPct val="100000"/>
            </a:lnSpc>
          </a:pPr>
          <a:r>
            <a:rPr lang="en-US"/>
            <a:t>If you will have a mentor, contact him/her in advance and get preliminary information about your welcome or meeting before you arrive.</a:t>
          </a:r>
        </a:p>
      </dgm:t>
    </dgm:pt>
    <dgm:pt modelId="{87C4C166-8933-4029-9FF3-FA39F43967BE}" type="parTrans" cxnId="{B0EE12C8-5FCE-48FC-840E-15DEF12DA987}">
      <dgm:prSet/>
      <dgm:spPr/>
      <dgm:t>
        <a:bodyPr/>
        <a:lstStyle/>
        <a:p>
          <a:endParaRPr lang="en-US"/>
        </a:p>
      </dgm:t>
    </dgm:pt>
    <dgm:pt modelId="{A4E0698C-0149-4450-A7EA-9B47EB70C36F}" type="sibTrans" cxnId="{B0EE12C8-5FCE-48FC-840E-15DEF12DA987}">
      <dgm:prSet/>
      <dgm:spPr/>
      <dgm:t>
        <a:bodyPr/>
        <a:lstStyle/>
        <a:p>
          <a:endParaRPr lang="en-US"/>
        </a:p>
      </dgm:t>
    </dgm:pt>
    <dgm:pt modelId="{34382406-FAFC-4B1E-A2BF-74F8E08AFD4D}">
      <dgm:prSet/>
      <dgm:spPr/>
      <dgm:t>
        <a:bodyPr/>
        <a:lstStyle/>
        <a:p>
          <a:pPr>
            <a:lnSpc>
              <a:spcPct val="100000"/>
            </a:lnSpc>
          </a:pPr>
          <a:r>
            <a:rPr lang="en-US"/>
            <a:t>If possible, try to arrange your accommodation before you go.</a:t>
          </a:r>
        </a:p>
      </dgm:t>
    </dgm:pt>
    <dgm:pt modelId="{B1BFF185-CC54-43A9-A0E5-76CE709E569D}" type="parTrans" cxnId="{D2850A89-0749-4C67-835B-46A2B91834AE}">
      <dgm:prSet/>
      <dgm:spPr/>
      <dgm:t>
        <a:bodyPr/>
        <a:lstStyle/>
        <a:p>
          <a:endParaRPr lang="en-US"/>
        </a:p>
      </dgm:t>
    </dgm:pt>
    <dgm:pt modelId="{16218E61-85B7-4486-A168-501ED3B21347}" type="sibTrans" cxnId="{D2850A89-0749-4C67-835B-46A2B91834AE}">
      <dgm:prSet/>
      <dgm:spPr/>
      <dgm:t>
        <a:bodyPr/>
        <a:lstStyle/>
        <a:p>
          <a:endParaRPr lang="en-US"/>
        </a:p>
      </dgm:t>
    </dgm:pt>
    <dgm:pt modelId="{B7BB290B-733F-43FD-A9A8-F2899AE69831}">
      <dgm:prSet/>
      <dgm:spPr/>
      <dgm:t>
        <a:bodyPr/>
        <a:lstStyle/>
        <a:p>
          <a:pPr>
            <a:lnSpc>
              <a:spcPct val="100000"/>
            </a:lnSpc>
          </a:pPr>
          <a:r>
            <a:rPr lang="en-US"/>
            <a:t>If your accommodation is a house and not a university dormitory, do not make any payments before you see the landlord.</a:t>
          </a:r>
        </a:p>
      </dgm:t>
    </dgm:pt>
    <dgm:pt modelId="{B13D2DF2-01D5-44C7-82E5-8827D81ECE34}" type="parTrans" cxnId="{B928F938-2C81-445B-A1AC-D71DA5043347}">
      <dgm:prSet/>
      <dgm:spPr/>
      <dgm:t>
        <a:bodyPr/>
        <a:lstStyle/>
        <a:p>
          <a:endParaRPr lang="en-US"/>
        </a:p>
      </dgm:t>
    </dgm:pt>
    <dgm:pt modelId="{2AC20423-A525-44F1-B8FC-CCDA17D953D3}" type="sibTrans" cxnId="{B928F938-2C81-445B-A1AC-D71DA5043347}">
      <dgm:prSet/>
      <dgm:spPr/>
      <dgm:t>
        <a:bodyPr/>
        <a:lstStyle/>
        <a:p>
          <a:endParaRPr lang="en-US"/>
        </a:p>
      </dgm:t>
    </dgm:pt>
    <dgm:pt modelId="{39DE489E-D4A3-40EF-9871-BB0CC9770278}">
      <dgm:prSet/>
      <dgm:spPr/>
      <dgm:t>
        <a:bodyPr/>
        <a:lstStyle/>
        <a:p>
          <a:pPr>
            <a:lnSpc>
              <a:spcPct val="100000"/>
            </a:lnSpc>
          </a:pPr>
          <a:r>
            <a:rPr lang="en-US"/>
            <a:t>Get information about your accommodation in advance.</a:t>
          </a:r>
        </a:p>
      </dgm:t>
    </dgm:pt>
    <dgm:pt modelId="{C2D582C5-B416-4679-95F9-2DC08807DDCF}" type="parTrans" cxnId="{1F9756AB-4FC0-43A2-B921-F0D3B6483057}">
      <dgm:prSet/>
      <dgm:spPr/>
      <dgm:t>
        <a:bodyPr/>
        <a:lstStyle/>
        <a:p>
          <a:endParaRPr lang="en-US"/>
        </a:p>
      </dgm:t>
    </dgm:pt>
    <dgm:pt modelId="{79B93ABB-2CC6-4D31-9D33-7E5F2847C8EC}" type="sibTrans" cxnId="{1F9756AB-4FC0-43A2-B921-F0D3B6483057}">
      <dgm:prSet/>
      <dgm:spPr/>
      <dgm:t>
        <a:bodyPr/>
        <a:lstStyle/>
        <a:p>
          <a:endParaRPr lang="en-US"/>
        </a:p>
      </dgm:t>
    </dgm:pt>
    <dgm:pt modelId="{5A577CEB-FE88-4629-A5DA-8478959AA018}">
      <dgm:prSet/>
      <dgm:spPr/>
      <dgm:t>
        <a:bodyPr/>
        <a:lstStyle/>
        <a:p>
          <a:pPr>
            <a:lnSpc>
              <a:spcPct val="100000"/>
            </a:lnSpc>
          </a:pPr>
          <a:r>
            <a:rPr lang="en-US"/>
            <a:t>Find out about the local transportation system and student discounts before you go. Try to get any international student cards that may be issued before you go.</a:t>
          </a:r>
        </a:p>
      </dgm:t>
    </dgm:pt>
    <dgm:pt modelId="{111C937F-6880-4A23-A7BF-03E83B1A6078}" type="parTrans" cxnId="{07271090-6F5F-4736-B22D-EC0AEFB2F4A5}">
      <dgm:prSet/>
      <dgm:spPr/>
      <dgm:t>
        <a:bodyPr/>
        <a:lstStyle/>
        <a:p>
          <a:endParaRPr lang="en-US"/>
        </a:p>
      </dgm:t>
    </dgm:pt>
    <dgm:pt modelId="{7CE04EF5-587A-4201-81A3-41726CADCB2D}" type="sibTrans" cxnId="{07271090-6F5F-4736-B22D-EC0AEFB2F4A5}">
      <dgm:prSet/>
      <dgm:spPr/>
      <dgm:t>
        <a:bodyPr/>
        <a:lstStyle/>
        <a:p>
          <a:endParaRPr lang="en-US"/>
        </a:p>
      </dgm:t>
    </dgm:pt>
    <dgm:pt modelId="{6B631973-08D4-4990-A48C-FD5792476011}">
      <dgm:prSet/>
      <dgm:spPr/>
      <dgm:t>
        <a:bodyPr/>
        <a:lstStyle/>
        <a:p>
          <a:pPr>
            <a:lnSpc>
              <a:spcPct val="100000"/>
            </a:lnSpc>
          </a:pPr>
          <a:r>
            <a:rPr lang="en-US"/>
            <a:t>Buy your ticket (after you receive the acceptance letter) as early as possible.</a:t>
          </a:r>
        </a:p>
      </dgm:t>
    </dgm:pt>
    <dgm:pt modelId="{BB8CFE08-4F36-46D7-97DC-A0F27B973D7E}" type="parTrans" cxnId="{30443391-D3F5-4780-9678-D1AEB493F26A}">
      <dgm:prSet/>
      <dgm:spPr/>
      <dgm:t>
        <a:bodyPr/>
        <a:lstStyle/>
        <a:p>
          <a:endParaRPr lang="en-US"/>
        </a:p>
      </dgm:t>
    </dgm:pt>
    <dgm:pt modelId="{ED19611A-2711-4C69-B62F-CD57CFC5593C}" type="sibTrans" cxnId="{30443391-D3F5-4780-9678-D1AEB493F26A}">
      <dgm:prSet/>
      <dgm:spPr/>
      <dgm:t>
        <a:bodyPr/>
        <a:lstStyle/>
        <a:p>
          <a:endParaRPr lang="en-US"/>
        </a:p>
      </dgm:t>
    </dgm:pt>
    <dgm:pt modelId="{42BF17C3-1FE8-40EE-AD53-6CE9CF667515}" type="pres">
      <dgm:prSet presAssocID="{2749A7CD-7190-4907-9C61-C0A775C36317}" presName="root" presStyleCnt="0">
        <dgm:presLayoutVars>
          <dgm:dir/>
          <dgm:resizeHandles val="exact"/>
        </dgm:presLayoutVars>
      </dgm:prSet>
      <dgm:spPr/>
    </dgm:pt>
    <dgm:pt modelId="{5FA5B810-3593-4833-9D15-6C6C2A9CC035}" type="pres">
      <dgm:prSet presAssocID="{8E46BAFA-65E1-420F-8B1D-4450A3F685FC}" presName="compNode" presStyleCnt="0"/>
      <dgm:spPr/>
    </dgm:pt>
    <dgm:pt modelId="{58B50648-249B-4521-BB8B-BA387E039A9C}" type="pres">
      <dgm:prSet presAssocID="{8E46BAFA-65E1-420F-8B1D-4450A3F685FC}"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etoskop"/>
        </a:ext>
      </dgm:extLst>
    </dgm:pt>
    <dgm:pt modelId="{C37B3223-7F6F-4D39-AE4C-009E64963ACF}" type="pres">
      <dgm:prSet presAssocID="{8E46BAFA-65E1-420F-8B1D-4450A3F685FC}" presName="spaceRect" presStyleCnt="0"/>
      <dgm:spPr/>
    </dgm:pt>
    <dgm:pt modelId="{CDBB3CCC-B3D9-4E7B-B4A5-2AB110517A51}" type="pres">
      <dgm:prSet presAssocID="{8E46BAFA-65E1-420F-8B1D-4450A3F685FC}" presName="textRect" presStyleLbl="revTx" presStyleIdx="0" presStyleCnt="8">
        <dgm:presLayoutVars>
          <dgm:chMax val="1"/>
          <dgm:chPref val="1"/>
        </dgm:presLayoutVars>
      </dgm:prSet>
      <dgm:spPr/>
    </dgm:pt>
    <dgm:pt modelId="{44D40775-072A-46CD-A8DF-AFBDEF9FD947}" type="pres">
      <dgm:prSet presAssocID="{CD67BD86-1D89-4C40-B751-50E44CE29DD0}" presName="sibTrans" presStyleCnt="0"/>
      <dgm:spPr/>
    </dgm:pt>
    <dgm:pt modelId="{6BFDEC32-AF06-4CD2-8F07-D90D4F3719FD}" type="pres">
      <dgm:prSet presAssocID="{5B124EB6-8C18-4A2E-B878-B6540F6F942F}" presName="compNode" presStyleCnt="0"/>
      <dgm:spPr/>
    </dgm:pt>
    <dgm:pt modelId="{F51B6542-CB4A-4F13-A031-6524CB9CA7D5}" type="pres">
      <dgm:prSet presAssocID="{5B124EB6-8C18-4A2E-B878-B6540F6F942F}"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aily Calendar"/>
        </a:ext>
      </dgm:extLst>
    </dgm:pt>
    <dgm:pt modelId="{6AA970E9-C275-45A8-8D4F-BD398DA95C65}" type="pres">
      <dgm:prSet presAssocID="{5B124EB6-8C18-4A2E-B878-B6540F6F942F}" presName="spaceRect" presStyleCnt="0"/>
      <dgm:spPr/>
    </dgm:pt>
    <dgm:pt modelId="{6B44F279-0B19-4399-AD72-86A29673D367}" type="pres">
      <dgm:prSet presAssocID="{5B124EB6-8C18-4A2E-B878-B6540F6F942F}" presName="textRect" presStyleLbl="revTx" presStyleIdx="1" presStyleCnt="8">
        <dgm:presLayoutVars>
          <dgm:chMax val="1"/>
          <dgm:chPref val="1"/>
        </dgm:presLayoutVars>
      </dgm:prSet>
      <dgm:spPr/>
    </dgm:pt>
    <dgm:pt modelId="{48568989-D7BA-449D-AC40-B8B4B1C775C5}" type="pres">
      <dgm:prSet presAssocID="{ACAC83E8-8F46-48BC-B4BA-E5F036DB3496}" presName="sibTrans" presStyleCnt="0"/>
      <dgm:spPr/>
    </dgm:pt>
    <dgm:pt modelId="{7F548C0F-4323-40EE-BBFE-6870B316120C}" type="pres">
      <dgm:prSet presAssocID="{E0E96835-0722-40FE-8002-2B69AC8C1D4D}" presName="compNode" presStyleCnt="0"/>
      <dgm:spPr/>
    </dgm:pt>
    <dgm:pt modelId="{085DBC69-C327-4CBD-83BB-305CF704FE36}" type="pres">
      <dgm:prSet presAssocID="{E0E96835-0722-40FE-8002-2B69AC8C1D4D}"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ard Room"/>
        </a:ext>
      </dgm:extLst>
    </dgm:pt>
    <dgm:pt modelId="{9C26E479-DA3E-4E93-8E24-3B8211BFBB66}" type="pres">
      <dgm:prSet presAssocID="{E0E96835-0722-40FE-8002-2B69AC8C1D4D}" presName="spaceRect" presStyleCnt="0"/>
      <dgm:spPr/>
    </dgm:pt>
    <dgm:pt modelId="{0FEC297A-D467-4873-9B2A-72D32F99E3B3}" type="pres">
      <dgm:prSet presAssocID="{E0E96835-0722-40FE-8002-2B69AC8C1D4D}" presName="textRect" presStyleLbl="revTx" presStyleIdx="2" presStyleCnt="8">
        <dgm:presLayoutVars>
          <dgm:chMax val="1"/>
          <dgm:chPref val="1"/>
        </dgm:presLayoutVars>
      </dgm:prSet>
      <dgm:spPr/>
    </dgm:pt>
    <dgm:pt modelId="{59B5E682-59E4-4193-9173-C1FC77711CF3}" type="pres">
      <dgm:prSet presAssocID="{A4E0698C-0149-4450-A7EA-9B47EB70C36F}" presName="sibTrans" presStyleCnt="0"/>
      <dgm:spPr/>
    </dgm:pt>
    <dgm:pt modelId="{00B0D43A-EFDA-45B5-A4BF-60FCC821871D}" type="pres">
      <dgm:prSet presAssocID="{34382406-FAFC-4B1E-A2BF-74F8E08AFD4D}" presName="compNode" presStyleCnt="0"/>
      <dgm:spPr/>
    </dgm:pt>
    <dgm:pt modelId="{98AD2C37-4B67-48CD-848B-0DB381CC288D}" type="pres">
      <dgm:prSet presAssocID="{34382406-FAFC-4B1E-A2BF-74F8E08AFD4D}"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Küvet"/>
        </a:ext>
      </dgm:extLst>
    </dgm:pt>
    <dgm:pt modelId="{C6405593-23F7-4859-BD3F-ED47936A9112}" type="pres">
      <dgm:prSet presAssocID="{34382406-FAFC-4B1E-A2BF-74F8E08AFD4D}" presName="spaceRect" presStyleCnt="0"/>
      <dgm:spPr/>
    </dgm:pt>
    <dgm:pt modelId="{E5635F1F-E102-4CE5-A306-AEF1EFB10E9E}" type="pres">
      <dgm:prSet presAssocID="{34382406-FAFC-4B1E-A2BF-74F8E08AFD4D}" presName="textRect" presStyleLbl="revTx" presStyleIdx="3" presStyleCnt="8">
        <dgm:presLayoutVars>
          <dgm:chMax val="1"/>
          <dgm:chPref val="1"/>
        </dgm:presLayoutVars>
      </dgm:prSet>
      <dgm:spPr/>
    </dgm:pt>
    <dgm:pt modelId="{0CD925AF-DDB2-46E8-9624-7AEA7EC81F86}" type="pres">
      <dgm:prSet presAssocID="{16218E61-85B7-4486-A168-501ED3B21347}" presName="sibTrans" presStyleCnt="0"/>
      <dgm:spPr/>
    </dgm:pt>
    <dgm:pt modelId="{0629083E-51EF-454A-A54A-861DEB4723EE}" type="pres">
      <dgm:prSet presAssocID="{B7BB290B-733F-43FD-A9A8-F2899AE69831}" presName="compNode" presStyleCnt="0"/>
      <dgm:spPr/>
    </dgm:pt>
    <dgm:pt modelId="{045F90F9-E78F-4BA0-BA6B-8F59F33A256A}" type="pres">
      <dgm:prSet presAssocID="{B7BB290B-733F-43FD-A9A8-F2899AE69831}"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uburban scene"/>
        </a:ext>
      </dgm:extLst>
    </dgm:pt>
    <dgm:pt modelId="{A17CEC4F-23FE-46DD-8AEE-3600865EFBFA}" type="pres">
      <dgm:prSet presAssocID="{B7BB290B-733F-43FD-A9A8-F2899AE69831}" presName="spaceRect" presStyleCnt="0"/>
      <dgm:spPr/>
    </dgm:pt>
    <dgm:pt modelId="{423BC80C-8EE4-4703-B93F-C7C20D61CD43}" type="pres">
      <dgm:prSet presAssocID="{B7BB290B-733F-43FD-A9A8-F2899AE69831}" presName="textRect" presStyleLbl="revTx" presStyleIdx="4" presStyleCnt="8">
        <dgm:presLayoutVars>
          <dgm:chMax val="1"/>
          <dgm:chPref val="1"/>
        </dgm:presLayoutVars>
      </dgm:prSet>
      <dgm:spPr/>
    </dgm:pt>
    <dgm:pt modelId="{61E867E7-C182-4B6B-B132-1CDBB3B66D96}" type="pres">
      <dgm:prSet presAssocID="{2AC20423-A525-44F1-B8FC-CCDA17D953D3}" presName="sibTrans" presStyleCnt="0"/>
      <dgm:spPr/>
    </dgm:pt>
    <dgm:pt modelId="{0763C443-4EEC-4320-A3CA-402426E02D25}" type="pres">
      <dgm:prSet presAssocID="{39DE489E-D4A3-40EF-9871-BB0CC9770278}" presName="compNode" presStyleCnt="0"/>
      <dgm:spPr/>
    </dgm:pt>
    <dgm:pt modelId="{B9CD69A7-7244-435F-B02D-43F7D48DBBA8}" type="pres">
      <dgm:prSet presAssocID="{39DE489E-D4A3-40EF-9871-BB0CC9770278}"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Yapı"/>
        </a:ext>
      </dgm:extLst>
    </dgm:pt>
    <dgm:pt modelId="{F7327925-E3F1-4026-AA0C-C2C5908DF799}" type="pres">
      <dgm:prSet presAssocID="{39DE489E-D4A3-40EF-9871-BB0CC9770278}" presName="spaceRect" presStyleCnt="0"/>
      <dgm:spPr/>
    </dgm:pt>
    <dgm:pt modelId="{1D3106D6-1684-4A08-B588-347414E604D5}" type="pres">
      <dgm:prSet presAssocID="{39DE489E-D4A3-40EF-9871-BB0CC9770278}" presName="textRect" presStyleLbl="revTx" presStyleIdx="5" presStyleCnt="8">
        <dgm:presLayoutVars>
          <dgm:chMax val="1"/>
          <dgm:chPref val="1"/>
        </dgm:presLayoutVars>
      </dgm:prSet>
      <dgm:spPr/>
    </dgm:pt>
    <dgm:pt modelId="{2976D558-22B7-417A-B30E-F30E130BF55A}" type="pres">
      <dgm:prSet presAssocID="{79B93ABB-2CC6-4D31-9D33-7E5F2847C8EC}" presName="sibTrans" presStyleCnt="0"/>
      <dgm:spPr/>
    </dgm:pt>
    <dgm:pt modelId="{AF38B5C5-4DD0-4442-A4E0-EA1F28E0052F}" type="pres">
      <dgm:prSet presAssocID="{5A577CEB-FE88-4629-A5DA-8478959AA018}" presName="compNode" presStyleCnt="0"/>
      <dgm:spPr/>
    </dgm:pt>
    <dgm:pt modelId="{67C28125-1537-47D2-901E-B73B7646617E}" type="pres">
      <dgm:prSet presAssocID="{5A577CEB-FE88-4629-A5DA-8478959AA018}"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Dolar"/>
        </a:ext>
      </dgm:extLst>
    </dgm:pt>
    <dgm:pt modelId="{4F1A7BBF-74E4-456A-954D-73085F47A9EF}" type="pres">
      <dgm:prSet presAssocID="{5A577CEB-FE88-4629-A5DA-8478959AA018}" presName="spaceRect" presStyleCnt="0"/>
      <dgm:spPr/>
    </dgm:pt>
    <dgm:pt modelId="{8542A8A3-CA8F-4D2F-98EE-36891D15FACF}" type="pres">
      <dgm:prSet presAssocID="{5A577CEB-FE88-4629-A5DA-8478959AA018}" presName="textRect" presStyleLbl="revTx" presStyleIdx="6" presStyleCnt="8">
        <dgm:presLayoutVars>
          <dgm:chMax val="1"/>
          <dgm:chPref val="1"/>
        </dgm:presLayoutVars>
      </dgm:prSet>
      <dgm:spPr/>
    </dgm:pt>
    <dgm:pt modelId="{64ED3B77-A970-4C21-A124-FBBED0735904}" type="pres">
      <dgm:prSet presAssocID="{7CE04EF5-587A-4201-81A3-41726CADCB2D}" presName="sibTrans" presStyleCnt="0"/>
      <dgm:spPr/>
    </dgm:pt>
    <dgm:pt modelId="{FB793395-7740-4B06-BB96-38CD1C88A2A6}" type="pres">
      <dgm:prSet presAssocID="{6B631973-08D4-4990-A48C-FD5792476011}" presName="compNode" presStyleCnt="0"/>
      <dgm:spPr/>
    </dgm:pt>
    <dgm:pt modelId="{72872EBD-15F6-40A7-9E6E-F4A091A79D7D}" type="pres">
      <dgm:prSet presAssocID="{6B631973-08D4-4990-A48C-FD5792476011}"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Posta kutusu"/>
        </a:ext>
      </dgm:extLst>
    </dgm:pt>
    <dgm:pt modelId="{31C74BA1-DFF3-43BD-97C9-3C3BDE885D19}" type="pres">
      <dgm:prSet presAssocID="{6B631973-08D4-4990-A48C-FD5792476011}" presName="spaceRect" presStyleCnt="0"/>
      <dgm:spPr/>
    </dgm:pt>
    <dgm:pt modelId="{AE8F5937-EC00-4487-9D6C-0FCC92A32F8A}" type="pres">
      <dgm:prSet presAssocID="{6B631973-08D4-4990-A48C-FD5792476011}" presName="textRect" presStyleLbl="revTx" presStyleIdx="7" presStyleCnt="8">
        <dgm:presLayoutVars>
          <dgm:chMax val="1"/>
          <dgm:chPref val="1"/>
        </dgm:presLayoutVars>
      </dgm:prSet>
      <dgm:spPr/>
    </dgm:pt>
  </dgm:ptLst>
  <dgm:cxnLst>
    <dgm:cxn modelId="{12770F2A-0DE3-4CC4-B149-657362A766B7}" type="presOf" srcId="{2749A7CD-7190-4907-9C61-C0A775C36317}" destId="{42BF17C3-1FE8-40EE-AD53-6CE9CF667515}" srcOrd="0" destOrd="0" presId="urn:microsoft.com/office/officeart/2018/2/layout/IconLabelList"/>
    <dgm:cxn modelId="{56F45F32-DCCA-4E0F-BD94-3A8BAB848119}" type="presOf" srcId="{E0E96835-0722-40FE-8002-2B69AC8C1D4D}" destId="{0FEC297A-D467-4873-9B2A-72D32F99E3B3}" srcOrd="0" destOrd="0" presId="urn:microsoft.com/office/officeart/2018/2/layout/IconLabelList"/>
    <dgm:cxn modelId="{95B26B34-87B8-44C1-A4F0-42817DC3D47A}" type="presOf" srcId="{39DE489E-D4A3-40EF-9871-BB0CC9770278}" destId="{1D3106D6-1684-4A08-B588-347414E604D5}" srcOrd="0" destOrd="0" presId="urn:microsoft.com/office/officeart/2018/2/layout/IconLabelList"/>
    <dgm:cxn modelId="{00CE8B34-8B3C-4A5B-ADC9-46824E9CBF00}" srcId="{2749A7CD-7190-4907-9C61-C0A775C36317}" destId="{8E46BAFA-65E1-420F-8B1D-4450A3F685FC}" srcOrd="0" destOrd="0" parTransId="{2B475C67-6714-4059-BAC5-0D9A57A3858A}" sibTransId="{CD67BD86-1D89-4C40-B751-50E44CE29DD0}"/>
    <dgm:cxn modelId="{B928F938-2C81-445B-A1AC-D71DA5043347}" srcId="{2749A7CD-7190-4907-9C61-C0A775C36317}" destId="{B7BB290B-733F-43FD-A9A8-F2899AE69831}" srcOrd="4" destOrd="0" parTransId="{B13D2DF2-01D5-44C7-82E5-8827D81ECE34}" sibTransId="{2AC20423-A525-44F1-B8FC-CCDA17D953D3}"/>
    <dgm:cxn modelId="{2634713C-F6CB-4FD9-94D6-78AF10DA0782}" type="presOf" srcId="{B7BB290B-733F-43FD-A9A8-F2899AE69831}" destId="{423BC80C-8EE4-4703-B93F-C7C20D61CD43}" srcOrd="0" destOrd="0" presId="urn:microsoft.com/office/officeart/2018/2/layout/IconLabelList"/>
    <dgm:cxn modelId="{872E6147-8C52-40B2-9E7E-6C46F8881EC8}" type="presOf" srcId="{34382406-FAFC-4B1E-A2BF-74F8E08AFD4D}" destId="{E5635F1F-E102-4CE5-A306-AEF1EFB10E9E}" srcOrd="0" destOrd="0" presId="urn:microsoft.com/office/officeart/2018/2/layout/IconLabelList"/>
    <dgm:cxn modelId="{665E5A52-D9C7-446F-914D-026D1AA50DFD}" type="presOf" srcId="{5B124EB6-8C18-4A2E-B878-B6540F6F942F}" destId="{6B44F279-0B19-4399-AD72-86A29673D367}" srcOrd="0" destOrd="0" presId="urn:microsoft.com/office/officeart/2018/2/layout/IconLabelList"/>
    <dgm:cxn modelId="{D2850A89-0749-4C67-835B-46A2B91834AE}" srcId="{2749A7CD-7190-4907-9C61-C0A775C36317}" destId="{34382406-FAFC-4B1E-A2BF-74F8E08AFD4D}" srcOrd="3" destOrd="0" parTransId="{B1BFF185-CC54-43A9-A0E5-76CE709E569D}" sibTransId="{16218E61-85B7-4486-A168-501ED3B21347}"/>
    <dgm:cxn modelId="{07271090-6F5F-4736-B22D-EC0AEFB2F4A5}" srcId="{2749A7CD-7190-4907-9C61-C0A775C36317}" destId="{5A577CEB-FE88-4629-A5DA-8478959AA018}" srcOrd="6" destOrd="0" parTransId="{111C937F-6880-4A23-A7BF-03E83B1A6078}" sibTransId="{7CE04EF5-587A-4201-81A3-41726CADCB2D}"/>
    <dgm:cxn modelId="{30443391-D3F5-4780-9678-D1AEB493F26A}" srcId="{2749A7CD-7190-4907-9C61-C0A775C36317}" destId="{6B631973-08D4-4990-A48C-FD5792476011}" srcOrd="7" destOrd="0" parTransId="{BB8CFE08-4F36-46D7-97DC-A0F27B973D7E}" sibTransId="{ED19611A-2711-4C69-B62F-CD57CFC5593C}"/>
    <dgm:cxn modelId="{BA867A99-7103-4CFD-93A3-1E1BB1DA6C85}" srcId="{2749A7CD-7190-4907-9C61-C0A775C36317}" destId="{5B124EB6-8C18-4A2E-B878-B6540F6F942F}" srcOrd="1" destOrd="0" parTransId="{92C04B48-7156-4D22-BE4D-EACD7A3A6E25}" sibTransId="{ACAC83E8-8F46-48BC-B4BA-E5F036DB3496}"/>
    <dgm:cxn modelId="{F868779E-54B6-4503-98B3-D1F2C488C7A2}" type="presOf" srcId="{6B631973-08D4-4990-A48C-FD5792476011}" destId="{AE8F5937-EC00-4487-9D6C-0FCC92A32F8A}" srcOrd="0" destOrd="0" presId="urn:microsoft.com/office/officeart/2018/2/layout/IconLabelList"/>
    <dgm:cxn modelId="{1F9756AB-4FC0-43A2-B921-F0D3B6483057}" srcId="{2749A7CD-7190-4907-9C61-C0A775C36317}" destId="{39DE489E-D4A3-40EF-9871-BB0CC9770278}" srcOrd="5" destOrd="0" parTransId="{C2D582C5-B416-4679-95F9-2DC08807DDCF}" sibTransId="{79B93ABB-2CC6-4D31-9D33-7E5F2847C8EC}"/>
    <dgm:cxn modelId="{C43048B0-87FE-4022-B127-9EBA6A98CC2A}" type="presOf" srcId="{5A577CEB-FE88-4629-A5DA-8478959AA018}" destId="{8542A8A3-CA8F-4D2F-98EE-36891D15FACF}" srcOrd="0" destOrd="0" presId="urn:microsoft.com/office/officeart/2018/2/layout/IconLabelList"/>
    <dgm:cxn modelId="{922067BD-8D8E-4B2B-9433-FFAC91A99F4F}" type="presOf" srcId="{8E46BAFA-65E1-420F-8B1D-4450A3F685FC}" destId="{CDBB3CCC-B3D9-4E7B-B4A5-2AB110517A51}" srcOrd="0" destOrd="0" presId="urn:microsoft.com/office/officeart/2018/2/layout/IconLabelList"/>
    <dgm:cxn modelId="{B0EE12C8-5FCE-48FC-840E-15DEF12DA987}" srcId="{2749A7CD-7190-4907-9C61-C0A775C36317}" destId="{E0E96835-0722-40FE-8002-2B69AC8C1D4D}" srcOrd="2" destOrd="0" parTransId="{87C4C166-8933-4029-9FF3-FA39F43967BE}" sibTransId="{A4E0698C-0149-4450-A7EA-9B47EB70C36F}"/>
    <dgm:cxn modelId="{926ABD34-2686-4B91-81C3-CAF3A086964C}" type="presParOf" srcId="{42BF17C3-1FE8-40EE-AD53-6CE9CF667515}" destId="{5FA5B810-3593-4833-9D15-6C6C2A9CC035}" srcOrd="0" destOrd="0" presId="urn:microsoft.com/office/officeart/2018/2/layout/IconLabelList"/>
    <dgm:cxn modelId="{060107ED-E32B-4814-B6AD-2F1108115DE9}" type="presParOf" srcId="{5FA5B810-3593-4833-9D15-6C6C2A9CC035}" destId="{58B50648-249B-4521-BB8B-BA387E039A9C}" srcOrd="0" destOrd="0" presId="urn:microsoft.com/office/officeart/2018/2/layout/IconLabelList"/>
    <dgm:cxn modelId="{7FCDE459-C0E7-4B1F-8FF9-BBD79886EFEA}" type="presParOf" srcId="{5FA5B810-3593-4833-9D15-6C6C2A9CC035}" destId="{C37B3223-7F6F-4D39-AE4C-009E64963ACF}" srcOrd="1" destOrd="0" presId="urn:microsoft.com/office/officeart/2018/2/layout/IconLabelList"/>
    <dgm:cxn modelId="{DE5133FD-0EFA-4452-8A75-874980A5A74B}" type="presParOf" srcId="{5FA5B810-3593-4833-9D15-6C6C2A9CC035}" destId="{CDBB3CCC-B3D9-4E7B-B4A5-2AB110517A51}" srcOrd="2" destOrd="0" presId="urn:microsoft.com/office/officeart/2018/2/layout/IconLabelList"/>
    <dgm:cxn modelId="{E5CA0A72-94FE-4AED-858C-CF6C0975848B}" type="presParOf" srcId="{42BF17C3-1FE8-40EE-AD53-6CE9CF667515}" destId="{44D40775-072A-46CD-A8DF-AFBDEF9FD947}" srcOrd="1" destOrd="0" presId="urn:microsoft.com/office/officeart/2018/2/layout/IconLabelList"/>
    <dgm:cxn modelId="{396586F8-84CD-499D-B488-746FC1859370}" type="presParOf" srcId="{42BF17C3-1FE8-40EE-AD53-6CE9CF667515}" destId="{6BFDEC32-AF06-4CD2-8F07-D90D4F3719FD}" srcOrd="2" destOrd="0" presId="urn:microsoft.com/office/officeart/2018/2/layout/IconLabelList"/>
    <dgm:cxn modelId="{EDF2DE6D-1C68-4C8A-B923-D6C8228380F0}" type="presParOf" srcId="{6BFDEC32-AF06-4CD2-8F07-D90D4F3719FD}" destId="{F51B6542-CB4A-4F13-A031-6524CB9CA7D5}" srcOrd="0" destOrd="0" presId="urn:microsoft.com/office/officeart/2018/2/layout/IconLabelList"/>
    <dgm:cxn modelId="{E386347D-2ED0-4620-9ABA-67ED4D94E179}" type="presParOf" srcId="{6BFDEC32-AF06-4CD2-8F07-D90D4F3719FD}" destId="{6AA970E9-C275-45A8-8D4F-BD398DA95C65}" srcOrd="1" destOrd="0" presId="urn:microsoft.com/office/officeart/2018/2/layout/IconLabelList"/>
    <dgm:cxn modelId="{465B46DE-EDFA-4C2D-B7E4-7ACF08657A76}" type="presParOf" srcId="{6BFDEC32-AF06-4CD2-8F07-D90D4F3719FD}" destId="{6B44F279-0B19-4399-AD72-86A29673D367}" srcOrd="2" destOrd="0" presId="urn:microsoft.com/office/officeart/2018/2/layout/IconLabelList"/>
    <dgm:cxn modelId="{55CDBD4B-FF03-4C12-8BB8-40EDFA2FF366}" type="presParOf" srcId="{42BF17C3-1FE8-40EE-AD53-6CE9CF667515}" destId="{48568989-D7BA-449D-AC40-B8B4B1C775C5}" srcOrd="3" destOrd="0" presId="urn:microsoft.com/office/officeart/2018/2/layout/IconLabelList"/>
    <dgm:cxn modelId="{64FA3676-DCCC-469E-80D6-86FA567F24D8}" type="presParOf" srcId="{42BF17C3-1FE8-40EE-AD53-6CE9CF667515}" destId="{7F548C0F-4323-40EE-BBFE-6870B316120C}" srcOrd="4" destOrd="0" presId="urn:microsoft.com/office/officeart/2018/2/layout/IconLabelList"/>
    <dgm:cxn modelId="{AF9817D6-B061-4C81-BB75-D7B6C091AFF7}" type="presParOf" srcId="{7F548C0F-4323-40EE-BBFE-6870B316120C}" destId="{085DBC69-C327-4CBD-83BB-305CF704FE36}" srcOrd="0" destOrd="0" presId="urn:microsoft.com/office/officeart/2018/2/layout/IconLabelList"/>
    <dgm:cxn modelId="{257B396E-A148-46CE-949D-ADF03B2AF119}" type="presParOf" srcId="{7F548C0F-4323-40EE-BBFE-6870B316120C}" destId="{9C26E479-DA3E-4E93-8E24-3B8211BFBB66}" srcOrd="1" destOrd="0" presId="urn:microsoft.com/office/officeart/2018/2/layout/IconLabelList"/>
    <dgm:cxn modelId="{6B6D86D3-CB63-4A66-994C-8D6F4DDCF486}" type="presParOf" srcId="{7F548C0F-4323-40EE-BBFE-6870B316120C}" destId="{0FEC297A-D467-4873-9B2A-72D32F99E3B3}" srcOrd="2" destOrd="0" presId="urn:microsoft.com/office/officeart/2018/2/layout/IconLabelList"/>
    <dgm:cxn modelId="{C5B2FF08-CA47-43EE-BC1B-ED20AA1BBB73}" type="presParOf" srcId="{42BF17C3-1FE8-40EE-AD53-6CE9CF667515}" destId="{59B5E682-59E4-4193-9173-C1FC77711CF3}" srcOrd="5" destOrd="0" presId="urn:microsoft.com/office/officeart/2018/2/layout/IconLabelList"/>
    <dgm:cxn modelId="{6B206AFA-4A09-4BB6-A2A3-95DB8058821D}" type="presParOf" srcId="{42BF17C3-1FE8-40EE-AD53-6CE9CF667515}" destId="{00B0D43A-EFDA-45B5-A4BF-60FCC821871D}" srcOrd="6" destOrd="0" presId="urn:microsoft.com/office/officeart/2018/2/layout/IconLabelList"/>
    <dgm:cxn modelId="{75F9A2C6-525A-49B9-885A-0F42FE0AA717}" type="presParOf" srcId="{00B0D43A-EFDA-45B5-A4BF-60FCC821871D}" destId="{98AD2C37-4B67-48CD-848B-0DB381CC288D}" srcOrd="0" destOrd="0" presId="urn:microsoft.com/office/officeart/2018/2/layout/IconLabelList"/>
    <dgm:cxn modelId="{60F33A7A-1EFC-4AEC-86B8-39ADC5E3F9BB}" type="presParOf" srcId="{00B0D43A-EFDA-45B5-A4BF-60FCC821871D}" destId="{C6405593-23F7-4859-BD3F-ED47936A9112}" srcOrd="1" destOrd="0" presId="urn:microsoft.com/office/officeart/2018/2/layout/IconLabelList"/>
    <dgm:cxn modelId="{FC513F92-E3BD-40C5-B26D-3065F9CAD147}" type="presParOf" srcId="{00B0D43A-EFDA-45B5-A4BF-60FCC821871D}" destId="{E5635F1F-E102-4CE5-A306-AEF1EFB10E9E}" srcOrd="2" destOrd="0" presId="urn:microsoft.com/office/officeart/2018/2/layout/IconLabelList"/>
    <dgm:cxn modelId="{B4C5B632-79B6-4867-A7EA-18D9643480DA}" type="presParOf" srcId="{42BF17C3-1FE8-40EE-AD53-6CE9CF667515}" destId="{0CD925AF-DDB2-46E8-9624-7AEA7EC81F86}" srcOrd="7" destOrd="0" presId="urn:microsoft.com/office/officeart/2018/2/layout/IconLabelList"/>
    <dgm:cxn modelId="{AF767278-B35C-473F-AA0B-004E68250146}" type="presParOf" srcId="{42BF17C3-1FE8-40EE-AD53-6CE9CF667515}" destId="{0629083E-51EF-454A-A54A-861DEB4723EE}" srcOrd="8" destOrd="0" presId="urn:microsoft.com/office/officeart/2018/2/layout/IconLabelList"/>
    <dgm:cxn modelId="{46B095F4-8B6A-419C-811E-AF161F6010A4}" type="presParOf" srcId="{0629083E-51EF-454A-A54A-861DEB4723EE}" destId="{045F90F9-E78F-4BA0-BA6B-8F59F33A256A}" srcOrd="0" destOrd="0" presId="urn:microsoft.com/office/officeart/2018/2/layout/IconLabelList"/>
    <dgm:cxn modelId="{7BE0D4CF-A45F-4E12-B00F-2DD8220E1B65}" type="presParOf" srcId="{0629083E-51EF-454A-A54A-861DEB4723EE}" destId="{A17CEC4F-23FE-46DD-8AEE-3600865EFBFA}" srcOrd="1" destOrd="0" presId="urn:microsoft.com/office/officeart/2018/2/layout/IconLabelList"/>
    <dgm:cxn modelId="{48111123-5F58-4D43-8399-347DAF4F7438}" type="presParOf" srcId="{0629083E-51EF-454A-A54A-861DEB4723EE}" destId="{423BC80C-8EE4-4703-B93F-C7C20D61CD43}" srcOrd="2" destOrd="0" presId="urn:microsoft.com/office/officeart/2018/2/layout/IconLabelList"/>
    <dgm:cxn modelId="{E64E2FB8-21CA-4891-A9E5-7121BE7774FE}" type="presParOf" srcId="{42BF17C3-1FE8-40EE-AD53-6CE9CF667515}" destId="{61E867E7-C182-4B6B-B132-1CDBB3B66D96}" srcOrd="9" destOrd="0" presId="urn:microsoft.com/office/officeart/2018/2/layout/IconLabelList"/>
    <dgm:cxn modelId="{74926E41-8E4F-4CD2-B6CC-B47A5E706FB3}" type="presParOf" srcId="{42BF17C3-1FE8-40EE-AD53-6CE9CF667515}" destId="{0763C443-4EEC-4320-A3CA-402426E02D25}" srcOrd="10" destOrd="0" presId="urn:microsoft.com/office/officeart/2018/2/layout/IconLabelList"/>
    <dgm:cxn modelId="{3457E78B-8BDA-46B4-9A2B-2F76883FB1C0}" type="presParOf" srcId="{0763C443-4EEC-4320-A3CA-402426E02D25}" destId="{B9CD69A7-7244-435F-B02D-43F7D48DBBA8}" srcOrd="0" destOrd="0" presId="urn:microsoft.com/office/officeart/2018/2/layout/IconLabelList"/>
    <dgm:cxn modelId="{022B6D15-A173-477E-88A6-5E00453A54D1}" type="presParOf" srcId="{0763C443-4EEC-4320-A3CA-402426E02D25}" destId="{F7327925-E3F1-4026-AA0C-C2C5908DF799}" srcOrd="1" destOrd="0" presId="urn:microsoft.com/office/officeart/2018/2/layout/IconLabelList"/>
    <dgm:cxn modelId="{14F321B8-897C-4015-BB1C-F9598A420BE4}" type="presParOf" srcId="{0763C443-4EEC-4320-A3CA-402426E02D25}" destId="{1D3106D6-1684-4A08-B588-347414E604D5}" srcOrd="2" destOrd="0" presId="urn:microsoft.com/office/officeart/2018/2/layout/IconLabelList"/>
    <dgm:cxn modelId="{D0AA655C-D01F-4E73-830E-5EAEE8302B2B}" type="presParOf" srcId="{42BF17C3-1FE8-40EE-AD53-6CE9CF667515}" destId="{2976D558-22B7-417A-B30E-F30E130BF55A}" srcOrd="11" destOrd="0" presId="urn:microsoft.com/office/officeart/2018/2/layout/IconLabelList"/>
    <dgm:cxn modelId="{8EF0B00C-D9CD-4B33-9814-CBCC293A7815}" type="presParOf" srcId="{42BF17C3-1FE8-40EE-AD53-6CE9CF667515}" destId="{AF38B5C5-4DD0-4442-A4E0-EA1F28E0052F}" srcOrd="12" destOrd="0" presId="urn:microsoft.com/office/officeart/2018/2/layout/IconLabelList"/>
    <dgm:cxn modelId="{5E827F84-F69E-4AC7-9AA0-7A2B535CD8C6}" type="presParOf" srcId="{AF38B5C5-4DD0-4442-A4E0-EA1F28E0052F}" destId="{67C28125-1537-47D2-901E-B73B7646617E}" srcOrd="0" destOrd="0" presId="urn:microsoft.com/office/officeart/2018/2/layout/IconLabelList"/>
    <dgm:cxn modelId="{789B960C-854A-4BCA-ACF3-6EFD0A87834B}" type="presParOf" srcId="{AF38B5C5-4DD0-4442-A4E0-EA1F28E0052F}" destId="{4F1A7BBF-74E4-456A-954D-73085F47A9EF}" srcOrd="1" destOrd="0" presId="urn:microsoft.com/office/officeart/2018/2/layout/IconLabelList"/>
    <dgm:cxn modelId="{A1593FBD-0AAA-4ABC-8909-F90D26274E05}" type="presParOf" srcId="{AF38B5C5-4DD0-4442-A4E0-EA1F28E0052F}" destId="{8542A8A3-CA8F-4D2F-98EE-36891D15FACF}" srcOrd="2" destOrd="0" presId="urn:microsoft.com/office/officeart/2018/2/layout/IconLabelList"/>
    <dgm:cxn modelId="{885361B9-65F4-4E97-A13F-57A5CDC1F269}" type="presParOf" srcId="{42BF17C3-1FE8-40EE-AD53-6CE9CF667515}" destId="{64ED3B77-A970-4C21-A124-FBBED0735904}" srcOrd="13" destOrd="0" presId="urn:microsoft.com/office/officeart/2018/2/layout/IconLabelList"/>
    <dgm:cxn modelId="{4236D213-8307-43E1-AAF5-E695211CF610}" type="presParOf" srcId="{42BF17C3-1FE8-40EE-AD53-6CE9CF667515}" destId="{FB793395-7740-4B06-BB96-38CD1C88A2A6}" srcOrd="14" destOrd="0" presId="urn:microsoft.com/office/officeart/2018/2/layout/IconLabelList"/>
    <dgm:cxn modelId="{F09211EF-B2C8-4098-8FA8-6EE4C88ED402}" type="presParOf" srcId="{FB793395-7740-4B06-BB96-38CD1C88A2A6}" destId="{72872EBD-15F6-40A7-9E6E-F4A091A79D7D}" srcOrd="0" destOrd="0" presId="urn:microsoft.com/office/officeart/2018/2/layout/IconLabelList"/>
    <dgm:cxn modelId="{3CDB7C31-482A-405E-8E76-DB2FEF1ACFC3}" type="presParOf" srcId="{FB793395-7740-4B06-BB96-38CD1C88A2A6}" destId="{31C74BA1-DFF3-43BD-97C9-3C3BDE885D19}" srcOrd="1" destOrd="0" presId="urn:microsoft.com/office/officeart/2018/2/layout/IconLabelList"/>
    <dgm:cxn modelId="{AB13F512-5BA5-4256-8E71-550B6A9AF5EE}" type="presParOf" srcId="{FB793395-7740-4B06-BB96-38CD1C88A2A6}" destId="{AE8F5937-EC00-4487-9D6C-0FCC92A32F8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5B2FD-5AAB-4B57-B482-6A723409A29A}">
      <dsp:nvSpPr>
        <dsp:cNvPr id="0" name=""/>
        <dsp:cNvSpPr/>
      </dsp:nvSpPr>
      <dsp:spPr>
        <a:xfrm>
          <a:off x="0" y="1805"/>
          <a:ext cx="10638034"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EECF84-1BCF-4605-9993-6A956C335FA4}">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4C1553-8DF8-456F-8A08-0739943C4670}">
      <dsp:nvSpPr>
        <dsp:cNvPr id="0" name=""/>
        <dsp:cNvSpPr/>
      </dsp:nvSpPr>
      <dsp:spPr>
        <a:xfrm>
          <a:off x="1057183" y="1805"/>
          <a:ext cx="958085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en-US" sz="1500" kern="1200"/>
            <a:t>Now you can start waiting for your acceptance letter.</a:t>
          </a:r>
          <a:r>
            <a:rPr lang="tr-TR" sz="1500" kern="1200"/>
            <a:t> </a:t>
          </a:r>
          <a:r>
            <a:rPr lang="en-US" sz="1500" kern="1200"/>
            <a:t>Be patient during this process. </a:t>
          </a:r>
        </a:p>
      </dsp:txBody>
      <dsp:txXfrm>
        <a:off x="1057183" y="1805"/>
        <a:ext cx="9580850" cy="915310"/>
      </dsp:txXfrm>
    </dsp:sp>
    <dsp:sp modelId="{8CD0CB12-79B7-47C8-9735-EE206E6F0241}">
      <dsp:nvSpPr>
        <dsp:cNvPr id="0" name=""/>
        <dsp:cNvSpPr/>
      </dsp:nvSpPr>
      <dsp:spPr>
        <a:xfrm>
          <a:off x="0" y="1145944"/>
          <a:ext cx="10638034"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83FDC4-4FB5-4D84-A099-1C2671237099}">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2B5D3E-076C-4F04-B304-9D810C98C7B8}">
      <dsp:nvSpPr>
        <dsp:cNvPr id="0" name=""/>
        <dsp:cNvSpPr/>
      </dsp:nvSpPr>
      <dsp:spPr>
        <a:xfrm>
          <a:off x="1057183" y="1145944"/>
          <a:ext cx="958085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en-US" sz="1500" kern="1200"/>
            <a:t>Usually, applications are reviewed collectively after the deadline. Keep in mind that International Offices have a very heavy workload. </a:t>
          </a:r>
        </a:p>
      </dsp:txBody>
      <dsp:txXfrm>
        <a:off x="1057183" y="1145944"/>
        <a:ext cx="9580850" cy="915310"/>
      </dsp:txXfrm>
    </dsp:sp>
    <dsp:sp modelId="{38F59E60-C617-4F49-B23D-ED25DE1C777D}">
      <dsp:nvSpPr>
        <dsp:cNvPr id="0" name=""/>
        <dsp:cNvSpPr/>
      </dsp:nvSpPr>
      <dsp:spPr>
        <a:xfrm>
          <a:off x="0" y="2290082"/>
          <a:ext cx="10638034"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D852CC-074F-4305-99D2-DBA7AA3E3B5B}">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026EE1-12B1-43EE-9532-B75C52FC152F}">
      <dsp:nvSpPr>
        <dsp:cNvPr id="0" name=""/>
        <dsp:cNvSpPr/>
      </dsp:nvSpPr>
      <dsp:spPr>
        <a:xfrm>
          <a:off x="1057183" y="2290082"/>
          <a:ext cx="958085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en-US" sz="1500" kern="1200" dirty="0"/>
            <a:t>Check your </a:t>
          </a:r>
          <a:r>
            <a:rPr lang="tr-TR" sz="1500" kern="1200" dirty="0"/>
            <a:t>Işık</a:t>
          </a:r>
          <a:r>
            <a:rPr lang="en-US" sz="1500" kern="1200" dirty="0"/>
            <a:t> email regularly for information emails from the </a:t>
          </a:r>
          <a:r>
            <a:rPr lang="tr-TR" sz="1500" kern="1200" dirty="0"/>
            <a:t>partner</a:t>
          </a:r>
          <a:r>
            <a:rPr lang="en-US" sz="1500" kern="1200" dirty="0"/>
            <a:t> institution. If you do not receive an </a:t>
          </a:r>
          <a:r>
            <a:rPr lang="tr-TR" sz="1500" kern="1200" dirty="0" err="1"/>
            <a:t>information</a:t>
          </a:r>
          <a:r>
            <a:rPr lang="tr-TR" sz="1500" kern="1200" dirty="0"/>
            <a:t> e-mail </a:t>
          </a:r>
          <a:r>
            <a:rPr lang="en-US" sz="1500" kern="1200" dirty="0"/>
            <a:t>and your acceptance letter has not arrived less than 2 months before the start of the semester, </a:t>
          </a:r>
          <a:r>
            <a:rPr lang="en-US" sz="1500" b="1" kern="1200" dirty="0">
              <a:solidFill>
                <a:srgbClr val="FF0000"/>
              </a:solidFill>
            </a:rPr>
            <a:t>please contact u</a:t>
          </a:r>
          <a:r>
            <a:rPr lang="tr-TR" sz="1500" b="1" kern="1200" dirty="0">
              <a:solidFill>
                <a:srgbClr val="FF0000"/>
              </a:solidFill>
            </a:rPr>
            <a:t>s!</a:t>
          </a:r>
          <a:endParaRPr lang="en-US" sz="1500" b="1" kern="1200" dirty="0">
            <a:solidFill>
              <a:srgbClr val="FF0000"/>
            </a:solidFill>
          </a:endParaRPr>
        </a:p>
      </dsp:txBody>
      <dsp:txXfrm>
        <a:off x="1057183" y="2290082"/>
        <a:ext cx="9580850" cy="915310"/>
      </dsp:txXfrm>
    </dsp:sp>
    <dsp:sp modelId="{BD151DA7-53EF-4027-B761-CDA3534B324B}">
      <dsp:nvSpPr>
        <dsp:cNvPr id="0" name=""/>
        <dsp:cNvSpPr/>
      </dsp:nvSpPr>
      <dsp:spPr>
        <a:xfrm>
          <a:off x="0" y="3434221"/>
          <a:ext cx="10638034"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5AABA9-EFB0-4551-808F-0777451B45B9}">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53D692-1048-49B8-900E-884C8CB9E9F5}">
      <dsp:nvSpPr>
        <dsp:cNvPr id="0" name=""/>
        <dsp:cNvSpPr/>
      </dsp:nvSpPr>
      <dsp:spPr>
        <a:xfrm>
          <a:off x="1057183" y="3434221"/>
          <a:ext cx="958085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en-US" sz="1500" kern="1200" dirty="0"/>
            <a:t>After your acceptance letter arrives</a:t>
          </a:r>
          <a:r>
            <a:rPr lang="tr-TR" sz="1500" kern="1200" dirty="0"/>
            <a:t>, </a:t>
          </a:r>
          <a:r>
            <a:rPr lang="tr-TR" sz="1500" kern="1200" dirty="0" err="1"/>
            <a:t>please</a:t>
          </a:r>
          <a:r>
            <a:rPr lang="tr-TR" sz="1500" kern="1200" dirty="0"/>
            <a:t> </a:t>
          </a:r>
          <a:r>
            <a:rPr lang="tr-TR" sz="1500" kern="1200" dirty="0" err="1"/>
            <a:t>inform</a:t>
          </a:r>
          <a:r>
            <a:rPr lang="tr-TR" sz="1500" kern="1200" dirty="0"/>
            <a:t> us</a:t>
          </a:r>
          <a:r>
            <a:rPr lang="en-US" sz="1500" kern="1200" dirty="0"/>
            <a:t> </a:t>
          </a:r>
          <a:r>
            <a:rPr lang="tr-TR" sz="1500" kern="1200" dirty="0" err="1"/>
            <a:t>and</a:t>
          </a:r>
          <a:r>
            <a:rPr lang="tr-TR" sz="1500" kern="1200" dirty="0"/>
            <a:t> </a:t>
          </a:r>
          <a:r>
            <a:rPr lang="tr-TR" sz="1500" kern="1200" dirty="0" err="1"/>
            <a:t>send</a:t>
          </a:r>
          <a:r>
            <a:rPr lang="tr-TR" sz="1500" kern="1200" dirty="0"/>
            <a:t> </a:t>
          </a:r>
          <a:r>
            <a:rPr lang="tr-TR" sz="1500" kern="1200" dirty="0" err="1"/>
            <a:t>your</a:t>
          </a:r>
          <a:r>
            <a:rPr lang="tr-TR" sz="1500" kern="1200" dirty="0"/>
            <a:t> </a:t>
          </a:r>
          <a:r>
            <a:rPr lang="tr-TR" sz="1500" kern="1200" dirty="0" err="1"/>
            <a:t>acceptance</a:t>
          </a:r>
          <a:r>
            <a:rPr lang="tr-TR" sz="1500" kern="1200" dirty="0"/>
            <a:t> </a:t>
          </a:r>
          <a:r>
            <a:rPr lang="tr-TR" sz="1500" kern="1200" dirty="0" err="1"/>
            <a:t>letter</a:t>
          </a:r>
          <a:r>
            <a:rPr lang="tr-TR" sz="1500" kern="1200" dirty="0"/>
            <a:t> </a:t>
          </a:r>
          <a:r>
            <a:rPr lang="en-US" sz="1500" kern="1200" dirty="0"/>
            <a:t>by email. </a:t>
          </a:r>
        </a:p>
      </dsp:txBody>
      <dsp:txXfrm>
        <a:off x="1057183" y="3434221"/>
        <a:ext cx="9580850" cy="915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50648-249B-4521-BB8B-BA387E039A9C}">
      <dsp:nvSpPr>
        <dsp:cNvPr id="0" name=""/>
        <dsp:cNvSpPr/>
      </dsp:nvSpPr>
      <dsp:spPr>
        <a:xfrm>
          <a:off x="419421" y="430819"/>
          <a:ext cx="580605" cy="5806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BB3CCC-B3D9-4E7B-B4A5-2AB110517A51}">
      <dsp:nvSpPr>
        <dsp:cNvPr id="0" name=""/>
        <dsp:cNvSpPr/>
      </dsp:nvSpPr>
      <dsp:spPr>
        <a:xfrm>
          <a:off x="64606" y="1272504"/>
          <a:ext cx="1290234" cy="741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Take out health insurance that is valid in your destination country.</a:t>
          </a:r>
        </a:p>
      </dsp:txBody>
      <dsp:txXfrm>
        <a:off x="64606" y="1272504"/>
        <a:ext cx="1290234" cy="741884"/>
      </dsp:txXfrm>
    </dsp:sp>
    <dsp:sp modelId="{F51B6542-CB4A-4F13-A031-6524CB9CA7D5}">
      <dsp:nvSpPr>
        <dsp:cNvPr id="0" name=""/>
        <dsp:cNvSpPr/>
      </dsp:nvSpPr>
      <dsp:spPr>
        <a:xfrm>
          <a:off x="1935446" y="430819"/>
          <a:ext cx="580605" cy="5806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44F279-0B19-4399-AD72-86A29673D367}">
      <dsp:nvSpPr>
        <dsp:cNvPr id="0" name=""/>
        <dsp:cNvSpPr/>
      </dsp:nvSpPr>
      <dsp:spPr>
        <a:xfrm>
          <a:off x="1580632" y="1272504"/>
          <a:ext cx="1290234" cy="741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Try to keep up with the orientation dates of the </a:t>
          </a:r>
          <a:r>
            <a:rPr lang="tr-TR" sz="1100" kern="1200" dirty="0"/>
            <a:t>partner </a:t>
          </a:r>
          <a:r>
            <a:rPr lang="tr-TR" sz="1100" kern="1200" dirty="0" err="1"/>
            <a:t>university</a:t>
          </a:r>
          <a:r>
            <a:rPr lang="tr-TR" sz="1100" kern="1200"/>
            <a:t>.</a:t>
          </a:r>
          <a:endParaRPr lang="en-US" sz="1100" kern="1200" dirty="0"/>
        </a:p>
      </dsp:txBody>
      <dsp:txXfrm>
        <a:off x="1580632" y="1272504"/>
        <a:ext cx="1290234" cy="741884"/>
      </dsp:txXfrm>
    </dsp:sp>
    <dsp:sp modelId="{085DBC69-C327-4CBD-83BB-305CF704FE36}">
      <dsp:nvSpPr>
        <dsp:cNvPr id="0" name=""/>
        <dsp:cNvSpPr/>
      </dsp:nvSpPr>
      <dsp:spPr>
        <a:xfrm>
          <a:off x="3451471" y="430819"/>
          <a:ext cx="580605" cy="5806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EC297A-D467-4873-9B2A-72D32F99E3B3}">
      <dsp:nvSpPr>
        <dsp:cNvPr id="0" name=""/>
        <dsp:cNvSpPr/>
      </dsp:nvSpPr>
      <dsp:spPr>
        <a:xfrm>
          <a:off x="3096657" y="1272504"/>
          <a:ext cx="1290234" cy="741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If you will have a mentor, contact him/her in advance and get preliminary information about your welcome or meeting before you arrive.</a:t>
          </a:r>
        </a:p>
      </dsp:txBody>
      <dsp:txXfrm>
        <a:off x="3096657" y="1272504"/>
        <a:ext cx="1290234" cy="741884"/>
      </dsp:txXfrm>
    </dsp:sp>
    <dsp:sp modelId="{98AD2C37-4B67-48CD-848B-0DB381CC288D}">
      <dsp:nvSpPr>
        <dsp:cNvPr id="0" name=""/>
        <dsp:cNvSpPr/>
      </dsp:nvSpPr>
      <dsp:spPr>
        <a:xfrm>
          <a:off x="4967497" y="430819"/>
          <a:ext cx="580605" cy="5806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635F1F-E102-4CE5-A306-AEF1EFB10E9E}">
      <dsp:nvSpPr>
        <dsp:cNvPr id="0" name=""/>
        <dsp:cNvSpPr/>
      </dsp:nvSpPr>
      <dsp:spPr>
        <a:xfrm>
          <a:off x="4612682" y="1272504"/>
          <a:ext cx="1290234" cy="741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If possible, try to arrange your accommodation before you go.</a:t>
          </a:r>
        </a:p>
      </dsp:txBody>
      <dsp:txXfrm>
        <a:off x="4612682" y="1272504"/>
        <a:ext cx="1290234" cy="741884"/>
      </dsp:txXfrm>
    </dsp:sp>
    <dsp:sp modelId="{045F90F9-E78F-4BA0-BA6B-8F59F33A256A}">
      <dsp:nvSpPr>
        <dsp:cNvPr id="0" name=""/>
        <dsp:cNvSpPr/>
      </dsp:nvSpPr>
      <dsp:spPr>
        <a:xfrm>
          <a:off x="6483522" y="430819"/>
          <a:ext cx="580605" cy="58060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3BC80C-8EE4-4703-B93F-C7C20D61CD43}">
      <dsp:nvSpPr>
        <dsp:cNvPr id="0" name=""/>
        <dsp:cNvSpPr/>
      </dsp:nvSpPr>
      <dsp:spPr>
        <a:xfrm>
          <a:off x="6128708" y="1272504"/>
          <a:ext cx="1290234" cy="741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If your accommodation is a house and not a university dormitory, do not make any payments before you see the landlord.</a:t>
          </a:r>
        </a:p>
      </dsp:txBody>
      <dsp:txXfrm>
        <a:off x="6128708" y="1272504"/>
        <a:ext cx="1290234" cy="741884"/>
      </dsp:txXfrm>
    </dsp:sp>
    <dsp:sp modelId="{B9CD69A7-7244-435F-B02D-43F7D48DBBA8}">
      <dsp:nvSpPr>
        <dsp:cNvPr id="0" name=""/>
        <dsp:cNvSpPr/>
      </dsp:nvSpPr>
      <dsp:spPr>
        <a:xfrm>
          <a:off x="7999548" y="430819"/>
          <a:ext cx="580605" cy="58060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3106D6-1684-4A08-B588-347414E604D5}">
      <dsp:nvSpPr>
        <dsp:cNvPr id="0" name=""/>
        <dsp:cNvSpPr/>
      </dsp:nvSpPr>
      <dsp:spPr>
        <a:xfrm>
          <a:off x="7644733" y="1272504"/>
          <a:ext cx="1290234" cy="741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Get information about your accommodation in advance.</a:t>
          </a:r>
        </a:p>
      </dsp:txBody>
      <dsp:txXfrm>
        <a:off x="7644733" y="1272504"/>
        <a:ext cx="1290234" cy="741884"/>
      </dsp:txXfrm>
    </dsp:sp>
    <dsp:sp modelId="{67C28125-1537-47D2-901E-B73B7646617E}">
      <dsp:nvSpPr>
        <dsp:cNvPr id="0" name=""/>
        <dsp:cNvSpPr/>
      </dsp:nvSpPr>
      <dsp:spPr>
        <a:xfrm>
          <a:off x="9515573" y="430819"/>
          <a:ext cx="580605" cy="58060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42A8A3-CA8F-4D2F-98EE-36891D15FACF}">
      <dsp:nvSpPr>
        <dsp:cNvPr id="0" name=""/>
        <dsp:cNvSpPr/>
      </dsp:nvSpPr>
      <dsp:spPr>
        <a:xfrm>
          <a:off x="9160758" y="1272504"/>
          <a:ext cx="1290234" cy="741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Find out about the local transportation system and student discounts before you go. Try to get any international student cards that may be issued before you go.</a:t>
          </a:r>
        </a:p>
      </dsp:txBody>
      <dsp:txXfrm>
        <a:off x="9160758" y="1272504"/>
        <a:ext cx="1290234" cy="741884"/>
      </dsp:txXfrm>
    </dsp:sp>
    <dsp:sp modelId="{72872EBD-15F6-40A7-9E6E-F4A091A79D7D}">
      <dsp:nvSpPr>
        <dsp:cNvPr id="0" name=""/>
        <dsp:cNvSpPr/>
      </dsp:nvSpPr>
      <dsp:spPr>
        <a:xfrm>
          <a:off x="4967497" y="2336948"/>
          <a:ext cx="580605" cy="580605"/>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8F5937-EC00-4487-9D6C-0FCC92A32F8A}">
      <dsp:nvSpPr>
        <dsp:cNvPr id="0" name=""/>
        <dsp:cNvSpPr/>
      </dsp:nvSpPr>
      <dsp:spPr>
        <a:xfrm>
          <a:off x="4612682" y="3178634"/>
          <a:ext cx="1290234" cy="741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Buy your ticket (after you receive the acceptance letter) as early as possible.</a:t>
          </a:r>
        </a:p>
      </dsp:txBody>
      <dsp:txXfrm>
        <a:off x="4612682" y="3178634"/>
        <a:ext cx="1290234" cy="74188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EBC99F-26A3-48E4-A0B7-2D4663068CE1}" type="datetimeFigureOut">
              <a:rPr lang="tr-TR" smtClean="0"/>
              <a:t>9.05.2024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5D6495-7208-4181-AC02-A4815470B614}" type="slidenum">
              <a:rPr lang="tr-TR" smtClean="0"/>
              <a:t>‹#›</a:t>
            </a:fld>
            <a:endParaRPr lang="tr-TR"/>
          </a:p>
        </p:txBody>
      </p:sp>
    </p:spTree>
    <p:extLst>
      <p:ext uri="{BB962C8B-B14F-4D97-AF65-F5344CB8AC3E}">
        <p14:creationId xmlns:p14="http://schemas.microsoft.com/office/powerpoint/2010/main" val="500840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D25D6495-7208-4181-AC02-A4815470B614}" type="slidenum">
              <a:rPr lang="tr-TR" smtClean="0"/>
              <a:t>3</a:t>
            </a:fld>
            <a:endParaRPr lang="tr-TR"/>
          </a:p>
        </p:txBody>
      </p:sp>
    </p:spTree>
    <p:extLst>
      <p:ext uri="{BB962C8B-B14F-4D97-AF65-F5344CB8AC3E}">
        <p14:creationId xmlns:p14="http://schemas.microsoft.com/office/powerpoint/2010/main" val="3618463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357DB2-3E36-4D79-2E2F-AF923FAFED9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7056026-6234-AFA9-C2F8-E78D7FE564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98C23F08-5D9A-3217-136A-B103428238D1}"/>
              </a:ext>
            </a:extLst>
          </p:cNvPr>
          <p:cNvSpPr>
            <a:spLocks noGrp="1"/>
          </p:cNvSpPr>
          <p:nvPr>
            <p:ph type="dt" sz="half" idx="10"/>
          </p:nvPr>
        </p:nvSpPr>
        <p:spPr/>
        <p:txBody>
          <a:bodyPr/>
          <a:lstStyle/>
          <a:p>
            <a:fld id="{52A16D3B-5F8C-4635-85E0-DE34B4DACECC}" type="datetimeFigureOut">
              <a:rPr lang="tr-TR" smtClean="0"/>
              <a:t>9.05.2024</a:t>
            </a:fld>
            <a:endParaRPr lang="tr-TR"/>
          </a:p>
        </p:txBody>
      </p:sp>
      <p:sp>
        <p:nvSpPr>
          <p:cNvPr id="5" name="Alt Bilgi Yer Tutucusu 4">
            <a:extLst>
              <a:ext uri="{FF2B5EF4-FFF2-40B4-BE49-F238E27FC236}">
                <a16:creationId xmlns:a16="http://schemas.microsoft.com/office/drawing/2014/main" id="{8C9F7556-631C-8C97-805B-5D6022568B8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DAC9205-9D5E-9810-2734-5655ED1526B2}"/>
              </a:ext>
            </a:extLst>
          </p:cNvPr>
          <p:cNvSpPr>
            <a:spLocks noGrp="1"/>
          </p:cNvSpPr>
          <p:nvPr>
            <p:ph type="sldNum" sz="quarter" idx="12"/>
          </p:nvPr>
        </p:nvSpPr>
        <p:spPr/>
        <p:txBody>
          <a:bodyPr/>
          <a:lstStyle/>
          <a:p>
            <a:fld id="{CCA37533-C0AB-4C38-9E7E-504FC9FD1EC5}" type="slidenum">
              <a:rPr lang="tr-TR" smtClean="0"/>
              <a:t>‹#›</a:t>
            </a:fld>
            <a:endParaRPr lang="tr-TR"/>
          </a:p>
        </p:txBody>
      </p:sp>
    </p:spTree>
    <p:extLst>
      <p:ext uri="{BB962C8B-B14F-4D97-AF65-F5344CB8AC3E}">
        <p14:creationId xmlns:p14="http://schemas.microsoft.com/office/powerpoint/2010/main" val="1157438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EA19FA-53F3-1894-216E-BAFBCEF5628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B7CCF918-0BF8-BCBA-24CD-1B98A2BF505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C1BCE1E-69A6-30A9-66A9-155A45C70481}"/>
              </a:ext>
            </a:extLst>
          </p:cNvPr>
          <p:cNvSpPr>
            <a:spLocks noGrp="1"/>
          </p:cNvSpPr>
          <p:nvPr>
            <p:ph type="dt" sz="half" idx="10"/>
          </p:nvPr>
        </p:nvSpPr>
        <p:spPr/>
        <p:txBody>
          <a:bodyPr/>
          <a:lstStyle/>
          <a:p>
            <a:fld id="{52A16D3B-5F8C-4635-85E0-DE34B4DACECC}" type="datetimeFigureOut">
              <a:rPr lang="tr-TR" smtClean="0"/>
              <a:t>9.05.2024</a:t>
            </a:fld>
            <a:endParaRPr lang="tr-TR"/>
          </a:p>
        </p:txBody>
      </p:sp>
      <p:sp>
        <p:nvSpPr>
          <p:cNvPr id="5" name="Alt Bilgi Yer Tutucusu 4">
            <a:extLst>
              <a:ext uri="{FF2B5EF4-FFF2-40B4-BE49-F238E27FC236}">
                <a16:creationId xmlns:a16="http://schemas.microsoft.com/office/drawing/2014/main" id="{FDC4CFA3-7101-378A-0BB5-48501AFD020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DA0CCEC-1E9A-28E9-9F6C-995DAD03F5BC}"/>
              </a:ext>
            </a:extLst>
          </p:cNvPr>
          <p:cNvSpPr>
            <a:spLocks noGrp="1"/>
          </p:cNvSpPr>
          <p:nvPr>
            <p:ph type="sldNum" sz="quarter" idx="12"/>
          </p:nvPr>
        </p:nvSpPr>
        <p:spPr/>
        <p:txBody>
          <a:bodyPr/>
          <a:lstStyle/>
          <a:p>
            <a:fld id="{CCA37533-C0AB-4C38-9E7E-504FC9FD1EC5}" type="slidenum">
              <a:rPr lang="tr-TR" smtClean="0"/>
              <a:t>‹#›</a:t>
            </a:fld>
            <a:endParaRPr lang="tr-TR"/>
          </a:p>
        </p:txBody>
      </p:sp>
    </p:spTree>
    <p:extLst>
      <p:ext uri="{BB962C8B-B14F-4D97-AF65-F5344CB8AC3E}">
        <p14:creationId xmlns:p14="http://schemas.microsoft.com/office/powerpoint/2010/main" val="2805271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9F9E000D-D612-8325-87F0-4FCE984C4B7F}"/>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A7D1AFED-56A4-67EE-8B74-6905B64E3BD2}"/>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37D56A3-378C-DF10-73B3-274F2DAF5545}"/>
              </a:ext>
            </a:extLst>
          </p:cNvPr>
          <p:cNvSpPr>
            <a:spLocks noGrp="1"/>
          </p:cNvSpPr>
          <p:nvPr>
            <p:ph type="dt" sz="half" idx="10"/>
          </p:nvPr>
        </p:nvSpPr>
        <p:spPr/>
        <p:txBody>
          <a:bodyPr/>
          <a:lstStyle/>
          <a:p>
            <a:fld id="{52A16D3B-5F8C-4635-85E0-DE34B4DACECC}" type="datetimeFigureOut">
              <a:rPr lang="tr-TR" smtClean="0"/>
              <a:t>9.05.2024</a:t>
            </a:fld>
            <a:endParaRPr lang="tr-TR"/>
          </a:p>
        </p:txBody>
      </p:sp>
      <p:sp>
        <p:nvSpPr>
          <p:cNvPr id="5" name="Alt Bilgi Yer Tutucusu 4">
            <a:extLst>
              <a:ext uri="{FF2B5EF4-FFF2-40B4-BE49-F238E27FC236}">
                <a16:creationId xmlns:a16="http://schemas.microsoft.com/office/drawing/2014/main" id="{D90094D7-FCE5-C19B-D3B7-B16E7303677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7C1379C-1825-A3DF-DFF8-E851EB93AD33}"/>
              </a:ext>
            </a:extLst>
          </p:cNvPr>
          <p:cNvSpPr>
            <a:spLocks noGrp="1"/>
          </p:cNvSpPr>
          <p:nvPr>
            <p:ph type="sldNum" sz="quarter" idx="12"/>
          </p:nvPr>
        </p:nvSpPr>
        <p:spPr/>
        <p:txBody>
          <a:bodyPr/>
          <a:lstStyle/>
          <a:p>
            <a:fld id="{CCA37533-C0AB-4C38-9E7E-504FC9FD1EC5}" type="slidenum">
              <a:rPr lang="tr-TR" smtClean="0"/>
              <a:t>‹#›</a:t>
            </a:fld>
            <a:endParaRPr lang="tr-TR"/>
          </a:p>
        </p:txBody>
      </p:sp>
    </p:spTree>
    <p:extLst>
      <p:ext uri="{BB962C8B-B14F-4D97-AF65-F5344CB8AC3E}">
        <p14:creationId xmlns:p14="http://schemas.microsoft.com/office/powerpoint/2010/main" val="1170870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77F4EA-A13B-767D-89C0-DF67B23EE63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B7F13BA-4516-A236-5A0B-4FFED9E86AF8}"/>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6A9E843-0CDC-6247-CA0C-6D4B7DBFD5CD}"/>
              </a:ext>
            </a:extLst>
          </p:cNvPr>
          <p:cNvSpPr>
            <a:spLocks noGrp="1"/>
          </p:cNvSpPr>
          <p:nvPr>
            <p:ph type="dt" sz="half" idx="10"/>
          </p:nvPr>
        </p:nvSpPr>
        <p:spPr/>
        <p:txBody>
          <a:bodyPr/>
          <a:lstStyle/>
          <a:p>
            <a:fld id="{52A16D3B-5F8C-4635-85E0-DE34B4DACECC}" type="datetimeFigureOut">
              <a:rPr lang="tr-TR" smtClean="0"/>
              <a:t>9.05.2024</a:t>
            </a:fld>
            <a:endParaRPr lang="tr-TR"/>
          </a:p>
        </p:txBody>
      </p:sp>
      <p:sp>
        <p:nvSpPr>
          <p:cNvPr id="5" name="Alt Bilgi Yer Tutucusu 4">
            <a:extLst>
              <a:ext uri="{FF2B5EF4-FFF2-40B4-BE49-F238E27FC236}">
                <a16:creationId xmlns:a16="http://schemas.microsoft.com/office/drawing/2014/main" id="{29481078-9ED0-16D3-0F60-4554B3863C3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A25449B-A6BD-5AF1-F1B6-959A69573EAB}"/>
              </a:ext>
            </a:extLst>
          </p:cNvPr>
          <p:cNvSpPr>
            <a:spLocks noGrp="1"/>
          </p:cNvSpPr>
          <p:nvPr>
            <p:ph type="sldNum" sz="quarter" idx="12"/>
          </p:nvPr>
        </p:nvSpPr>
        <p:spPr/>
        <p:txBody>
          <a:bodyPr/>
          <a:lstStyle/>
          <a:p>
            <a:fld id="{CCA37533-C0AB-4C38-9E7E-504FC9FD1EC5}" type="slidenum">
              <a:rPr lang="tr-TR" smtClean="0"/>
              <a:t>‹#›</a:t>
            </a:fld>
            <a:endParaRPr lang="tr-TR"/>
          </a:p>
        </p:txBody>
      </p:sp>
    </p:spTree>
    <p:extLst>
      <p:ext uri="{BB962C8B-B14F-4D97-AF65-F5344CB8AC3E}">
        <p14:creationId xmlns:p14="http://schemas.microsoft.com/office/powerpoint/2010/main" val="341791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BCA139-518D-E8D5-EB89-8BE810AEE29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D4B982D-96C2-F978-F435-75608DC44B9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F6136A2-A97F-2EA0-93CF-BA33BFCE33F5}"/>
              </a:ext>
            </a:extLst>
          </p:cNvPr>
          <p:cNvSpPr>
            <a:spLocks noGrp="1"/>
          </p:cNvSpPr>
          <p:nvPr>
            <p:ph type="dt" sz="half" idx="10"/>
          </p:nvPr>
        </p:nvSpPr>
        <p:spPr/>
        <p:txBody>
          <a:bodyPr/>
          <a:lstStyle/>
          <a:p>
            <a:fld id="{52A16D3B-5F8C-4635-85E0-DE34B4DACECC}" type="datetimeFigureOut">
              <a:rPr lang="tr-TR" smtClean="0"/>
              <a:t>9.05.2024</a:t>
            </a:fld>
            <a:endParaRPr lang="tr-TR"/>
          </a:p>
        </p:txBody>
      </p:sp>
      <p:sp>
        <p:nvSpPr>
          <p:cNvPr id="5" name="Alt Bilgi Yer Tutucusu 4">
            <a:extLst>
              <a:ext uri="{FF2B5EF4-FFF2-40B4-BE49-F238E27FC236}">
                <a16:creationId xmlns:a16="http://schemas.microsoft.com/office/drawing/2014/main" id="{43ECC0FE-BAAB-5D1D-CBF9-805D73A9F25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5462781-EA39-FF23-1F30-E60651ABC281}"/>
              </a:ext>
            </a:extLst>
          </p:cNvPr>
          <p:cNvSpPr>
            <a:spLocks noGrp="1"/>
          </p:cNvSpPr>
          <p:nvPr>
            <p:ph type="sldNum" sz="quarter" idx="12"/>
          </p:nvPr>
        </p:nvSpPr>
        <p:spPr/>
        <p:txBody>
          <a:bodyPr/>
          <a:lstStyle/>
          <a:p>
            <a:fld id="{CCA37533-C0AB-4C38-9E7E-504FC9FD1EC5}" type="slidenum">
              <a:rPr lang="tr-TR" smtClean="0"/>
              <a:t>‹#›</a:t>
            </a:fld>
            <a:endParaRPr lang="tr-TR"/>
          </a:p>
        </p:txBody>
      </p:sp>
    </p:spTree>
    <p:extLst>
      <p:ext uri="{BB962C8B-B14F-4D97-AF65-F5344CB8AC3E}">
        <p14:creationId xmlns:p14="http://schemas.microsoft.com/office/powerpoint/2010/main" val="2530291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5439D2-9CBE-5DAC-B8FE-1207A6E6CC9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CB65C20-A14E-96FF-0E1A-5F5279D9F538}"/>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011A8640-4C4B-9F5A-BFD4-91A84B5C2864}"/>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91F14059-A4D5-0E57-0821-75A3B6A35674}"/>
              </a:ext>
            </a:extLst>
          </p:cNvPr>
          <p:cNvSpPr>
            <a:spLocks noGrp="1"/>
          </p:cNvSpPr>
          <p:nvPr>
            <p:ph type="dt" sz="half" idx="10"/>
          </p:nvPr>
        </p:nvSpPr>
        <p:spPr/>
        <p:txBody>
          <a:bodyPr/>
          <a:lstStyle/>
          <a:p>
            <a:fld id="{52A16D3B-5F8C-4635-85E0-DE34B4DACECC}" type="datetimeFigureOut">
              <a:rPr lang="tr-TR" smtClean="0"/>
              <a:t>9.05.2024</a:t>
            </a:fld>
            <a:endParaRPr lang="tr-TR"/>
          </a:p>
        </p:txBody>
      </p:sp>
      <p:sp>
        <p:nvSpPr>
          <p:cNvPr id="6" name="Alt Bilgi Yer Tutucusu 5">
            <a:extLst>
              <a:ext uri="{FF2B5EF4-FFF2-40B4-BE49-F238E27FC236}">
                <a16:creationId xmlns:a16="http://schemas.microsoft.com/office/drawing/2014/main" id="{6D9E312D-3C84-6387-EA71-7A83D0A3D12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2FC0BEE-3A6C-D0A0-C417-52C6CFFC3FC8}"/>
              </a:ext>
            </a:extLst>
          </p:cNvPr>
          <p:cNvSpPr>
            <a:spLocks noGrp="1"/>
          </p:cNvSpPr>
          <p:nvPr>
            <p:ph type="sldNum" sz="quarter" idx="12"/>
          </p:nvPr>
        </p:nvSpPr>
        <p:spPr/>
        <p:txBody>
          <a:bodyPr/>
          <a:lstStyle/>
          <a:p>
            <a:fld id="{CCA37533-C0AB-4C38-9E7E-504FC9FD1EC5}" type="slidenum">
              <a:rPr lang="tr-TR" smtClean="0"/>
              <a:t>‹#›</a:t>
            </a:fld>
            <a:endParaRPr lang="tr-TR"/>
          </a:p>
        </p:txBody>
      </p:sp>
    </p:spTree>
    <p:extLst>
      <p:ext uri="{BB962C8B-B14F-4D97-AF65-F5344CB8AC3E}">
        <p14:creationId xmlns:p14="http://schemas.microsoft.com/office/powerpoint/2010/main" val="1273383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C68DA2-A29C-A693-F831-0292E13E7F5B}"/>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8468026-EDA9-97A0-F4C5-4E45EE0709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6E3B536F-88A9-4307-2F19-7C6B509D0C6A}"/>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B6F83CF8-5383-ABA9-3E28-A3983C58DD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F616B98-2299-E39D-3F98-BB0B7528446D}"/>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2DDB1EA0-A608-A831-E040-9C69915EEC09}"/>
              </a:ext>
            </a:extLst>
          </p:cNvPr>
          <p:cNvSpPr>
            <a:spLocks noGrp="1"/>
          </p:cNvSpPr>
          <p:nvPr>
            <p:ph type="dt" sz="half" idx="10"/>
          </p:nvPr>
        </p:nvSpPr>
        <p:spPr/>
        <p:txBody>
          <a:bodyPr/>
          <a:lstStyle/>
          <a:p>
            <a:fld id="{52A16D3B-5F8C-4635-85E0-DE34B4DACECC}" type="datetimeFigureOut">
              <a:rPr lang="tr-TR" smtClean="0"/>
              <a:t>9.05.2024</a:t>
            </a:fld>
            <a:endParaRPr lang="tr-TR"/>
          </a:p>
        </p:txBody>
      </p:sp>
      <p:sp>
        <p:nvSpPr>
          <p:cNvPr id="8" name="Alt Bilgi Yer Tutucusu 7">
            <a:extLst>
              <a:ext uri="{FF2B5EF4-FFF2-40B4-BE49-F238E27FC236}">
                <a16:creationId xmlns:a16="http://schemas.microsoft.com/office/drawing/2014/main" id="{5C61FE55-001B-D6C5-7BD7-69AB6D6A2E1C}"/>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1CA05E31-17F9-2C9C-FB1F-F60D98CF2018}"/>
              </a:ext>
            </a:extLst>
          </p:cNvPr>
          <p:cNvSpPr>
            <a:spLocks noGrp="1"/>
          </p:cNvSpPr>
          <p:nvPr>
            <p:ph type="sldNum" sz="quarter" idx="12"/>
          </p:nvPr>
        </p:nvSpPr>
        <p:spPr/>
        <p:txBody>
          <a:bodyPr/>
          <a:lstStyle/>
          <a:p>
            <a:fld id="{CCA37533-C0AB-4C38-9E7E-504FC9FD1EC5}" type="slidenum">
              <a:rPr lang="tr-TR" smtClean="0"/>
              <a:t>‹#›</a:t>
            </a:fld>
            <a:endParaRPr lang="tr-TR"/>
          </a:p>
        </p:txBody>
      </p:sp>
    </p:spTree>
    <p:extLst>
      <p:ext uri="{BB962C8B-B14F-4D97-AF65-F5344CB8AC3E}">
        <p14:creationId xmlns:p14="http://schemas.microsoft.com/office/powerpoint/2010/main" val="61964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5C0ACD8-4AAF-1F81-48F4-9FC14C9C865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80DE0F62-32A1-3486-992E-B9B7FDC5ECEF}"/>
              </a:ext>
            </a:extLst>
          </p:cNvPr>
          <p:cNvSpPr>
            <a:spLocks noGrp="1"/>
          </p:cNvSpPr>
          <p:nvPr>
            <p:ph type="dt" sz="half" idx="10"/>
          </p:nvPr>
        </p:nvSpPr>
        <p:spPr/>
        <p:txBody>
          <a:bodyPr/>
          <a:lstStyle/>
          <a:p>
            <a:fld id="{52A16D3B-5F8C-4635-85E0-DE34B4DACECC}" type="datetimeFigureOut">
              <a:rPr lang="tr-TR" smtClean="0"/>
              <a:t>9.05.2024</a:t>
            </a:fld>
            <a:endParaRPr lang="tr-TR"/>
          </a:p>
        </p:txBody>
      </p:sp>
      <p:sp>
        <p:nvSpPr>
          <p:cNvPr id="4" name="Alt Bilgi Yer Tutucusu 3">
            <a:extLst>
              <a:ext uri="{FF2B5EF4-FFF2-40B4-BE49-F238E27FC236}">
                <a16:creationId xmlns:a16="http://schemas.microsoft.com/office/drawing/2014/main" id="{88ECDE5D-FEA6-CE89-555D-AC46FB401C1F}"/>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3575BB8F-6896-BDC5-87EE-21704E3EE84D}"/>
              </a:ext>
            </a:extLst>
          </p:cNvPr>
          <p:cNvSpPr>
            <a:spLocks noGrp="1"/>
          </p:cNvSpPr>
          <p:nvPr>
            <p:ph type="sldNum" sz="quarter" idx="12"/>
          </p:nvPr>
        </p:nvSpPr>
        <p:spPr/>
        <p:txBody>
          <a:bodyPr/>
          <a:lstStyle/>
          <a:p>
            <a:fld id="{CCA37533-C0AB-4C38-9E7E-504FC9FD1EC5}" type="slidenum">
              <a:rPr lang="tr-TR" smtClean="0"/>
              <a:t>‹#›</a:t>
            </a:fld>
            <a:endParaRPr lang="tr-TR"/>
          </a:p>
        </p:txBody>
      </p:sp>
    </p:spTree>
    <p:extLst>
      <p:ext uri="{BB962C8B-B14F-4D97-AF65-F5344CB8AC3E}">
        <p14:creationId xmlns:p14="http://schemas.microsoft.com/office/powerpoint/2010/main" val="1156531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66AB3B33-80F4-3330-C1ED-844573C70432}"/>
              </a:ext>
            </a:extLst>
          </p:cNvPr>
          <p:cNvSpPr>
            <a:spLocks noGrp="1"/>
          </p:cNvSpPr>
          <p:nvPr>
            <p:ph type="dt" sz="half" idx="10"/>
          </p:nvPr>
        </p:nvSpPr>
        <p:spPr/>
        <p:txBody>
          <a:bodyPr/>
          <a:lstStyle/>
          <a:p>
            <a:fld id="{52A16D3B-5F8C-4635-85E0-DE34B4DACECC}" type="datetimeFigureOut">
              <a:rPr lang="tr-TR" smtClean="0"/>
              <a:t>9.05.2024</a:t>
            </a:fld>
            <a:endParaRPr lang="tr-TR"/>
          </a:p>
        </p:txBody>
      </p:sp>
      <p:sp>
        <p:nvSpPr>
          <p:cNvPr id="3" name="Alt Bilgi Yer Tutucusu 2">
            <a:extLst>
              <a:ext uri="{FF2B5EF4-FFF2-40B4-BE49-F238E27FC236}">
                <a16:creationId xmlns:a16="http://schemas.microsoft.com/office/drawing/2014/main" id="{0F4B4539-3FF8-5B55-D3FA-6F4B2D1A857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86F41E5-5A5A-352C-F484-D1AA3EA443F9}"/>
              </a:ext>
            </a:extLst>
          </p:cNvPr>
          <p:cNvSpPr>
            <a:spLocks noGrp="1"/>
          </p:cNvSpPr>
          <p:nvPr>
            <p:ph type="sldNum" sz="quarter" idx="12"/>
          </p:nvPr>
        </p:nvSpPr>
        <p:spPr/>
        <p:txBody>
          <a:bodyPr/>
          <a:lstStyle/>
          <a:p>
            <a:fld id="{CCA37533-C0AB-4C38-9E7E-504FC9FD1EC5}" type="slidenum">
              <a:rPr lang="tr-TR" smtClean="0"/>
              <a:t>‹#›</a:t>
            </a:fld>
            <a:endParaRPr lang="tr-TR"/>
          </a:p>
        </p:txBody>
      </p:sp>
    </p:spTree>
    <p:extLst>
      <p:ext uri="{BB962C8B-B14F-4D97-AF65-F5344CB8AC3E}">
        <p14:creationId xmlns:p14="http://schemas.microsoft.com/office/powerpoint/2010/main" val="4251620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D81F2E-82A3-ECEF-B176-867D47CA15C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E0515E4-EDFC-F19B-B192-3BAFBA172F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5D74553-559C-E09A-DE34-86788711F4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3F7C0ED-6F30-71B6-3633-987B83BE7DC2}"/>
              </a:ext>
            </a:extLst>
          </p:cNvPr>
          <p:cNvSpPr>
            <a:spLocks noGrp="1"/>
          </p:cNvSpPr>
          <p:nvPr>
            <p:ph type="dt" sz="half" idx="10"/>
          </p:nvPr>
        </p:nvSpPr>
        <p:spPr/>
        <p:txBody>
          <a:bodyPr/>
          <a:lstStyle/>
          <a:p>
            <a:fld id="{52A16D3B-5F8C-4635-85E0-DE34B4DACECC}" type="datetimeFigureOut">
              <a:rPr lang="tr-TR" smtClean="0"/>
              <a:t>9.05.2024</a:t>
            </a:fld>
            <a:endParaRPr lang="tr-TR"/>
          </a:p>
        </p:txBody>
      </p:sp>
      <p:sp>
        <p:nvSpPr>
          <p:cNvPr id="6" name="Alt Bilgi Yer Tutucusu 5">
            <a:extLst>
              <a:ext uri="{FF2B5EF4-FFF2-40B4-BE49-F238E27FC236}">
                <a16:creationId xmlns:a16="http://schemas.microsoft.com/office/drawing/2014/main" id="{34593850-C7DF-7DF9-1991-0F01CF27592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A9B6205-A8BE-E612-0F93-96155A1783BE}"/>
              </a:ext>
            </a:extLst>
          </p:cNvPr>
          <p:cNvSpPr>
            <a:spLocks noGrp="1"/>
          </p:cNvSpPr>
          <p:nvPr>
            <p:ph type="sldNum" sz="quarter" idx="12"/>
          </p:nvPr>
        </p:nvSpPr>
        <p:spPr/>
        <p:txBody>
          <a:bodyPr/>
          <a:lstStyle/>
          <a:p>
            <a:fld id="{CCA37533-C0AB-4C38-9E7E-504FC9FD1EC5}" type="slidenum">
              <a:rPr lang="tr-TR" smtClean="0"/>
              <a:t>‹#›</a:t>
            </a:fld>
            <a:endParaRPr lang="tr-TR"/>
          </a:p>
        </p:txBody>
      </p:sp>
    </p:spTree>
    <p:extLst>
      <p:ext uri="{BB962C8B-B14F-4D97-AF65-F5344CB8AC3E}">
        <p14:creationId xmlns:p14="http://schemas.microsoft.com/office/powerpoint/2010/main" val="1634374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78247E-0E58-481F-03FE-ADEEECA5BB9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D94192D6-CE59-196B-6151-5966E0DFF1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D3DA7C76-AEB8-6D3A-827B-DA92200C3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ABD0458-BBA1-9EFF-594F-31F9DE8872DC}"/>
              </a:ext>
            </a:extLst>
          </p:cNvPr>
          <p:cNvSpPr>
            <a:spLocks noGrp="1"/>
          </p:cNvSpPr>
          <p:nvPr>
            <p:ph type="dt" sz="half" idx="10"/>
          </p:nvPr>
        </p:nvSpPr>
        <p:spPr/>
        <p:txBody>
          <a:bodyPr/>
          <a:lstStyle/>
          <a:p>
            <a:fld id="{52A16D3B-5F8C-4635-85E0-DE34B4DACECC}" type="datetimeFigureOut">
              <a:rPr lang="tr-TR" smtClean="0"/>
              <a:t>9.05.2024</a:t>
            </a:fld>
            <a:endParaRPr lang="tr-TR"/>
          </a:p>
        </p:txBody>
      </p:sp>
      <p:sp>
        <p:nvSpPr>
          <p:cNvPr id="6" name="Alt Bilgi Yer Tutucusu 5">
            <a:extLst>
              <a:ext uri="{FF2B5EF4-FFF2-40B4-BE49-F238E27FC236}">
                <a16:creationId xmlns:a16="http://schemas.microsoft.com/office/drawing/2014/main" id="{A26B4899-003D-34BD-4960-A6408D984E4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BC9C520-189F-4077-9037-108F1731BE07}"/>
              </a:ext>
            </a:extLst>
          </p:cNvPr>
          <p:cNvSpPr>
            <a:spLocks noGrp="1"/>
          </p:cNvSpPr>
          <p:nvPr>
            <p:ph type="sldNum" sz="quarter" idx="12"/>
          </p:nvPr>
        </p:nvSpPr>
        <p:spPr/>
        <p:txBody>
          <a:bodyPr/>
          <a:lstStyle/>
          <a:p>
            <a:fld id="{CCA37533-C0AB-4C38-9E7E-504FC9FD1EC5}" type="slidenum">
              <a:rPr lang="tr-TR" smtClean="0"/>
              <a:t>‹#›</a:t>
            </a:fld>
            <a:endParaRPr lang="tr-TR"/>
          </a:p>
        </p:txBody>
      </p:sp>
    </p:spTree>
    <p:extLst>
      <p:ext uri="{BB962C8B-B14F-4D97-AF65-F5344CB8AC3E}">
        <p14:creationId xmlns:p14="http://schemas.microsoft.com/office/powerpoint/2010/main" val="516751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A91D0755-41BA-52DF-5347-7A28798861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A87F0DB-8CB8-B529-E9D5-1BBF7B927C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2A11314-D0DD-7489-A68D-7E04DCF3C8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A16D3B-5F8C-4635-85E0-DE34B4DACECC}" type="datetimeFigureOut">
              <a:rPr lang="tr-TR" smtClean="0"/>
              <a:t>9.05.2024</a:t>
            </a:fld>
            <a:endParaRPr lang="tr-TR"/>
          </a:p>
        </p:txBody>
      </p:sp>
      <p:sp>
        <p:nvSpPr>
          <p:cNvPr id="5" name="Alt Bilgi Yer Tutucusu 4">
            <a:extLst>
              <a:ext uri="{FF2B5EF4-FFF2-40B4-BE49-F238E27FC236}">
                <a16:creationId xmlns:a16="http://schemas.microsoft.com/office/drawing/2014/main" id="{87AFF22B-D34A-F3EC-3F6C-F8F0415173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D3694A9B-BBF8-E3F1-C151-4A3E0EDEC2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CA37533-C0AB-4C38-9E7E-504FC9FD1EC5}" type="slidenum">
              <a:rPr lang="tr-TR" smtClean="0"/>
              <a:t>‹#›</a:t>
            </a:fld>
            <a:endParaRPr lang="tr-TR"/>
          </a:p>
        </p:txBody>
      </p:sp>
    </p:spTree>
    <p:extLst>
      <p:ext uri="{BB962C8B-B14F-4D97-AF65-F5344CB8AC3E}">
        <p14:creationId xmlns:p14="http://schemas.microsoft.com/office/powerpoint/2010/main" val="1963120516"/>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0F4FF80-E83B-0C10-189E-C54C2DC8903F}"/>
              </a:ext>
            </a:extLst>
          </p:cNvPr>
          <p:cNvSpPr>
            <a:spLocks noGrp="1"/>
          </p:cNvSpPr>
          <p:nvPr>
            <p:ph type="ctrTitle"/>
          </p:nvPr>
        </p:nvSpPr>
        <p:spPr>
          <a:xfrm>
            <a:off x="643468" y="643467"/>
            <a:ext cx="4620584" cy="4567137"/>
          </a:xfrm>
        </p:spPr>
        <p:txBody>
          <a:bodyPr>
            <a:normAutofit/>
          </a:bodyPr>
          <a:lstStyle/>
          <a:p>
            <a:pPr algn="l"/>
            <a:r>
              <a:rPr lang="en-US" sz="4400" b="1"/>
              <a:t>ERASMUS FALL SEMESTER </a:t>
            </a:r>
            <a:r>
              <a:rPr lang="tr-TR" sz="4400" b="1"/>
              <a:t>STUDY </a:t>
            </a:r>
            <a:r>
              <a:rPr lang="en-US" sz="4400" b="1"/>
              <a:t>MOBILITY ORIENTATION MEETING</a:t>
            </a:r>
            <a:endParaRPr lang="tr-TR" sz="4400" b="1"/>
          </a:p>
        </p:txBody>
      </p:sp>
      <p:sp>
        <p:nvSpPr>
          <p:cNvPr id="3" name="Alt Başlık 2">
            <a:extLst>
              <a:ext uri="{FF2B5EF4-FFF2-40B4-BE49-F238E27FC236}">
                <a16:creationId xmlns:a16="http://schemas.microsoft.com/office/drawing/2014/main" id="{1AF05318-1CDC-C476-302D-50FA9D2D2C25}"/>
              </a:ext>
            </a:extLst>
          </p:cNvPr>
          <p:cNvSpPr>
            <a:spLocks noGrp="1"/>
          </p:cNvSpPr>
          <p:nvPr>
            <p:ph type="subTitle" idx="1"/>
          </p:nvPr>
        </p:nvSpPr>
        <p:spPr>
          <a:xfrm>
            <a:off x="643467" y="5277684"/>
            <a:ext cx="4620584" cy="775494"/>
          </a:xfrm>
        </p:spPr>
        <p:txBody>
          <a:bodyPr>
            <a:normAutofit/>
          </a:bodyPr>
          <a:lstStyle/>
          <a:p>
            <a:pPr algn="l"/>
            <a:r>
              <a:rPr lang="tr-TR" b="1"/>
              <a:t>09.05.2024</a:t>
            </a:r>
          </a:p>
        </p:txBody>
      </p:sp>
      <p:pic>
        <p:nvPicPr>
          <p:cNvPr id="25" name="Picture 4">
            <a:extLst>
              <a:ext uri="{FF2B5EF4-FFF2-40B4-BE49-F238E27FC236}">
                <a16:creationId xmlns:a16="http://schemas.microsoft.com/office/drawing/2014/main" id="{107728BC-7B43-4BF5-1830-7AD079888946}"/>
              </a:ext>
            </a:extLst>
          </p:cNvPr>
          <p:cNvPicPr>
            <a:picLocks noChangeAspect="1"/>
          </p:cNvPicPr>
          <p:nvPr/>
        </p:nvPicPr>
        <p:blipFill rotWithShape="1">
          <a:blip r:embed="rId2"/>
          <a:srcRect l="20450" r="18035"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87324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36B06B-36DA-F575-6089-C866EDF5104F}"/>
              </a:ext>
            </a:extLst>
          </p:cNvPr>
          <p:cNvSpPr>
            <a:spLocks noGrp="1"/>
          </p:cNvSpPr>
          <p:nvPr>
            <p:ph type="title"/>
          </p:nvPr>
        </p:nvSpPr>
        <p:spPr>
          <a:xfrm>
            <a:off x="1179226" y="1024806"/>
            <a:ext cx="9833548" cy="1066802"/>
          </a:xfrm>
        </p:spPr>
        <p:txBody>
          <a:bodyPr anchor="b">
            <a:normAutofit/>
          </a:bodyPr>
          <a:lstStyle/>
          <a:p>
            <a:r>
              <a:rPr lang="en-US" sz="3600" b="1" dirty="0">
                <a:solidFill>
                  <a:schemeClr val="accent1">
                    <a:lumMod val="50000"/>
                  </a:schemeClr>
                </a:solidFill>
              </a:rPr>
              <a:t>Course Change</a:t>
            </a:r>
            <a:r>
              <a:rPr lang="tr-TR" sz="3600" b="1" dirty="0">
                <a:solidFill>
                  <a:schemeClr val="accent1">
                    <a:lumMod val="50000"/>
                  </a:schemeClr>
                </a:solidFill>
              </a:rPr>
              <a:t>s</a:t>
            </a:r>
          </a:p>
        </p:txBody>
      </p:sp>
      <p:sp>
        <p:nvSpPr>
          <p:cNvPr id="3" name="İçerik Yer Tutucusu 2">
            <a:extLst>
              <a:ext uri="{FF2B5EF4-FFF2-40B4-BE49-F238E27FC236}">
                <a16:creationId xmlns:a16="http://schemas.microsoft.com/office/drawing/2014/main" id="{714FD1C4-4BD5-96F0-729A-40212685E7AD}"/>
              </a:ext>
            </a:extLst>
          </p:cNvPr>
          <p:cNvSpPr>
            <a:spLocks noGrp="1"/>
          </p:cNvSpPr>
          <p:nvPr>
            <p:ph idx="1"/>
          </p:nvPr>
        </p:nvSpPr>
        <p:spPr>
          <a:xfrm>
            <a:off x="1179226" y="2280863"/>
            <a:ext cx="9833548" cy="3714036"/>
          </a:xfrm>
        </p:spPr>
        <p:txBody>
          <a:bodyPr anchor="ctr">
            <a:normAutofit/>
          </a:bodyPr>
          <a:lstStyle/>
          <a:p>
            <a:r>
              <a:rPr lang="en-US" sz="2000" dirty="0">
                <a:solidFill>
                  <a:schemeClr val="tx2"/>
                </a:solidFill>
              </a:rPr>
              <a:t>When you go abroad, you will realize that some of the courses you have chosen are not offered, are not suitable for your program or you do not want to take that course. In this case, you need to use the second part of your Learning Agreement, the add/delete (During Mobility) page.</a:t>
            </a:r>
            <a:endParaRPr lang="tr-TR" sz="2000" dirty="0">
              <a:solidFill>
                <a:schemeClr val="tx2"/>
              </a:solidFill>
            </a:endParaRPr>
          </a:p>
          <a:p>
            <a:r>
              <a:rPr lang="en-US" sz="2000" dirty="0">
                <a:solidFill>
                  <a:schemeClr val="tx2"/>
                </a:solidFill>
              </a:rPr>
              <a:t>You need to write the courses and credits you have given up taking and check the deleted box, write the courses and credits you have chosen and check the added box. (Always consult your department coordinator first)You do not need to write the courses that are on the first page of your LA document without any changes on the add/delete page again.</a:t>
            </a:r>
            <a:endParaRPr lang="tr-TR" sz="2000" dirty="0">
              <a:solidFill>
                <a:schemeClr val="tx2"/>
              </a:solidFill>
            </a:endParaRPr>
          </a:p>
          <a:p>
            <a:r>
              <a:rPr lang="en-US" sz="2000" dirty="0">
                <a:solidFill>
                  <a:schemeClr val="tx2"/>
                </a:solidFill>
              </a:rPr>
              <a:t>First have the counter institution sign the amended LA document you have prepared. Then email it to your Erasmus Department Coordinator for approval. The LA change must be made within 1 MONTH from the date of your arrival at the counter institution.</a:t>
            </a:r>
            <a:endParaRPr lang="tr-TR" sz="2000" dirty="0">
              <a:solidFill>
                <a:schemeClr val="tx2"/>
              </a:solidFill>
            </a:endParaRPr>
          </a:p>
        </p:txBody>
      </p:sp>
    </p:spTree>
    <p:extLst>
      <p:ext uri="{BB962C8B-B14F-4D97-AF65-F5344CB8AC3E}">
        <p14:creationId xmlns:p14="http://schemas.microsoft.com/office/powerpoint/2010/main" val="1443281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99FDFC-E3C9-04CD-649D-CE183B14D480}"/>
              </a:ext>
            </a:extLst>
          </p:cNvPr>
          <p:cNvSpPr>
            <a:spLocks noGrp="1"/>
          </p:cNvSpPr>
          <p:nvPr>
            <p:ph type="title"/>
          </p:nvPr>
        </p:nvSpPr>
        <p:spPr/>
        <p:txBody>
          <a:bodyPr/>
          <a:lstStyle/>
          <a:p>
            <a:r>
              <a:rPr lang="tr-TR">
                <a:solidFill>
                  <a:schemeClr val="accent1">
                    <a:lumMod val="50000"/>
                  </a:schemeClr>
                </a:solidFill>
              </a:rPr>
              <a:t>KEEP IN MIND!</a:t>
            </a:r>
            <a:endParaRPr lang="tr-TR" dirty="0">
              <a:solidFill>
                <a:schemeClr val="accent1">
                  <a:lumMod val="50000"/>
                </a:schemeClr>
              </a:solidFill>
            </a:endParaRPr>
          </a:p>
        </p:txBody>
      </p:sp>
      <p:graphicFrame>
        <p:nvGraphicFramePr>
          <p:cNvPr id="15" name="İçerik Yer Tutucusu 2">
            <a:extLst>
              <a:ext uri="{FF2B5EF4-FFF2-40B4-BE49-F238E27FC236}">
                <a16:creationId xmlns:a16="http://schemas.microsoft.com/office/drawing/2014/main" id="{DA1AA049-2E59-C408-994D-54EFD5C8C507}"/>
              </a:ext>
            </a:extLst>
          </p:cNvPr>
          <p:cNvGraphicFramePr>
            <a:graphicFrameLocks noGrp="1"/>
          </p:cNvGraphicFramePr>
          <p:nvPr>
            <p:ph idx="1"/>
            <p:extLst>
              <p:ext uri="{D42A27DB-BD31-4B8C-83A1-F6EECF244321}">
                <p14:modId xmlns:p14="http://schemas.microsoft.com/office/powerpoint/2010/main" val="12263405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8900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855574-3122-E652-0558-326BC0B102D0}"/>
              </a:ext>
            </a:extLst>
          </p:cNvPr>
          <p:cNvSpPr>
            <a:spLocks noGrp="1"/>
          </p:cNvSpPr>
          <p:nvPr>
            <p:ph type="title"/>
          </p:nvPr>
        </p:nvSpPr>
        <p:spPr>
          <a:xfrm>
            <a:off x="1085143" y="876692"/>
            <a:ext cx="4597747" cy="653648"/>
          </a:xfrm>
        </p:spPr>
        <p:txBody>
          <a:bodyPr anchor="b">
            <a:normAutofit/>
          </a:bodyPr>
          <a:lstStyle/>
          <a:p>
            <a:r>
              <a:rPr lang="tr-TR" sz="3200" b="1" dirty="0">
                <a:solidFill>
                  <a:schemeClr val="accent1">
                    <a:lumMod val="50000"/>
                  </a:schemeClr>
                </a:solidFill>
              </a:rPr>
              <a:t>KEEP IN MIND!</a:t>
            </a:r>
          </a:p>
        </p:txBody>
      </p:sp>
      <p:sp>
        <p:nvSpPr>
          <p:cNvPr id="3" name="İçerik Yer Tutucusu 2">
            <a:extLst>
              <a:ext uri="{FF2B5EF4-FFF2-40B4-BE49-F238E27FC236}">
                <a16:creationId xmlns:a16="http://schemas.microsoft.com/office/drawing/2014/main" id="{BBE99773-088C-51CD-D2FC-6EB2F149D47B}"/>
              </a:ext>
            </a:extLst>
          </p:cNvPr>
          <p:cNvSpPr>
            <a:spLocks noGrp="1"/>
          </p:cNvSpPr>
          <p:nvPr>
            <p:ph idx="1"/>
          </p:nvPr>
        </p:nvSpPr>
        <p:spPr>
          <a:xfrm>
            <a:off x="297951" y="1777066"/>
            <a:ext cx="5976048" cy="4204242"/>
          </a:xfrm>
        </p:spPr>
        <p:txBody>
          <a:bodyPr anchor="t">
            <a:noAutofit/>
          </a:bodyPr>
          <a:lstStyle/>
          <a:p>
            <a:r>
              <a:rPr lang="en-US" sz="1600" dirty="0"/>
              <a:t>Be aware of the electrical regulations of the country you are going to (especially to avoid problems with laptops and sockets)Watch your luggage weight!</a:t>
            </a:r>
            <a:endParaRPr lang="tr-TR" sz="1600" dirty="0"/>
          </a:p>
          <a:p>
            <a:r>
              <a:rPr lang="en-US" sz="1600" dirty="0"/>
              <a:t>Take extra passport photos with you.</a:t>
            </a:r>
            <a:endParaRPr lang="tr-TR" sz="1600" dirty="0"/>
          </a:p>
          <a:p>
            <a:r>
              <a:rPr lang="en-US" sz="1600" dirty="0"/>
              <a:t>Secure yourself financially. Your Erasmus grant may not be enough to cover all your expenses during your stay.</a:t>
            </a:r>
            <a:endParaRPr lang="tr-TR" sz="1600" dirty="0"/>
          </a:p>
          <a:p>
            <a:r>
              <a:rPr lang="en-US" sz="1600" dirty="0"/>
              <a:t>Contact </a:t>
            </a:r>
            <a:r>
              <a:rPr lang="en-US" sz="1600" dirty="0" err="1"/>
              <a:t>Akbank</a:t>
            </a:r>
            <a:r>
              <a:rPr lang="en-US" sz="1600" dirty="0"/>
              <a:t> and find out which ways you can withdraw the grant deposited in your account.</a:t>
            </a:r>
            <a:endParaRPr lang="tr-TR" sz="1600" dirty="0"/>
          </a:p>
          <a:p>
            <a:r>
              <a:rPr lang="en-US" sz="1600" dirty="0"/>
              <a:t>Don't leave it to the last minute to make sure your phone is switched on abroad.</a:t>
            </a:r>
            <a:endParaRPr lang="tr-TR" sz="1600" dirty="0"/>
          </a:p>
          <a:p>
            <a:r>
              <a:rPr lang="en-US" sz="1600" dirty="0"/>
              <a:t>Try to participate in extracurricular activities.</a:t>
            </a:r>
            <a:endParaRPr lang="tr-TR" sz="1600" dirty="0"/>
          </a:p>
          <a:p>
            <a:r>
              <a:rPr lang="en-US" sz="1600" dirty="0"/>
              <a:t>Be prepared for questions you may be asked as a student from Turkey.</a:t>
            </a:r>
            <a:endParaRPr lang="tr-TR" sz="1600" dirty="0"/>
          </a:p>
          <a:p>
            <a:r>
              <a:rPr lang="en-US" sz="1600" dirty="0"/>
              <a:t>Be prepared in advance for cultural differences specific to your destination country. </a:t>
            </a:r>
            <a:endParaRPr lang="tr-TR" sz="1600" dirty="0"/>
          </a:p>
        </p:txBody>
      </p:sp>
      <p:pic>
        <p:nvPicPr>
          <p:cNvPr id="5" name="Picture 4" descr="Assorted things on a floor">
            <a:extLst>
              <a:ext uri="{FF2B5EF4-FFF2-40B4-BE49-F238E27FC236}">
                <a16:creationId xmlns:a16="http://schemas.microsoft.com/office/drawing/2014/main" id="{08BC3E24-0D07-A02C-B1A7-42217CF3C3B1}"/>
              </a:ext>
            </a:extLst>
          </p:cNvPr>
          <p:cNvPicPr>
            <a:picLocks noChangeAspect="1"/>
          </p:cNvPicPr>
          <p:nvPr/>
        </p:nvPicPr>
        <p:blipFill rotWithShape="1">
          <a:blip r:embed="rId2"/>
          <a:srcRect l="12742" r="27857" b="-2"/>
          <a:stretch/>
        </p:blipFill>
        <p:spPr>
          <a:xfrm>
            <a:off x="6509111" y="867064"/>
            <a:ext cx="4492842" cy="5048790"/>
          </a:xfrm>
          <a:prstGeom prst="rect">
            <a:avLst/>
          </a:prstGeom>
        </p:spPr>
      </p:pic>
    </p:spTree>
    <p:extLst>
      <p:ext uri="{BB962C8B-B14F-4D97-AF65-F5344CB8AC3E}">
        <p14:creationId xmlns:p14="http://schemas.microsoft.com/office/powerpoint/2010/main" val="2542403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16DBBC2A-1589-8C89-A773-5A747CC82509}"/>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14453" y="1506615"/>
            <a:ext cx="3801438" cy="3534448"/>
          </a:xfrm>
          <a:prstGeom prst="rect">
            <a:avLst/>
          </a:prstGeom>
          <a:solidFill>
            <a:schemeClr val="bg2"/>
          </a:solidFill>
        </p:spPr>
      </p:pic>
    </p:spTree>
    <p:extLst>
      <p:ext uri="{BB962C8B-B14F-4D97-AF65-F5344CB8AC3E}">
        <p14:creationId xmlns:p14="http://schemas.microsoft.com/office/powerpoint/2010/main" val="3399156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9" name="Freeform: Shape 28">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İçerik Yer Tutucusu 2">
            <a:extLst>
              <a:ext uri="{FF2B5EF4-FFF2-40B4-BE49-F238E27FC236}">
                <a16:creationId xmlns:a16="http://schemas.microsoft.com/office/drawing/2014/main" id="{927B26E8-1C07-521B-5134-C17F99925304}"/>
              </a:ext>
            </a:extLst>
          </p:cNvPr>
          <p:cNvSpPr>
            <a:spLocks noGrp="1"/>
          </p:cNvSpPr>
          <p:nvPr>
            <p:ph idx="1"/>
          </p:nvPr>
        </p:nvSpPr>
        <p:spPr>
          <a:xfrm>
            <a:off x="1256719" y="1293993"/>
            <a:ext cx="9678256" cy="4208124"/>
          </a:xfrm>
        </p:spPr>
        <p:txBody>
          <a:bodyPr anchor="t">
            <a:noAutofit/>
          </a:bodyPr>
          <a:lstStyle/>
          <a:p>
            <a:pPr marL="0" indent="0" algn="ctr">
              <a:buNone/>
            </a:pPr>
            <a:r>
              <a:rPr lang="tr-TR" sz="2400" b="1" dirty="0">
                <a:solidFill>
                  <a:schemeClr val="accent1">
                    <a:lumMod val="50000"/>
                  </a:schemeClr>
                </a:solidFill>
              </a:rPr>
              <a:t>THANK YOU FOR LISTENING!</a:t>
            </a:r>
          </a:p>
          <a:p>
            <a:pPr marL="0" indent="0" algn="ctr">
              <a:buNone/>
            </a:pPr>
            <a:endParaRPr lang="tr-TR" sz="2400" b="1" dirty="0">
              <a:solidFill>
                <a:schemeClr val="accent1">
                  <a:lumMod val="50000"/>
                </a:schemeClr>
              </a:solidFill>
            </a:endParaRPr>
          </a:p>
          <a:p>
            <a:pPr marL="0" indent="0" algn="ctr">
              <a:buNone/>
            </a:pPr>
            <a:r>
              <a:rPr lang="tr-TR" sz="2400" b="1" dirty="0">
                <a:solidFill>
                  <a:schemeClr val="accent1">
                    <a:lumMod val="50000"/>
                  </a:schemeClr>
                </a:solidFill>
              </a:rPr>
              <a:t>INTERNATIONAL RELATIONS DEPARTMENT</a:t>
            </a:r>
          </a:p>
          <a:p>
            <a:pPr marL="0" indent="0" algn="ctr">
              <a:buNone/>
            </a:pPr>
            <a:r>
              <a:rPr lang="tr-TR" sz="2400" b="1" dirty="0">
                <a:solidFill>
                  <a:schemeClr val="accent1">
                    <a:lumMod val="50000"/>
                  </a:schemeClr>
                </a:solidFill>
              </a:rPr>
              <a:t>Sile </a:t>
            </a:r>
            <a:r>
              <a:rPr lang="tr-TR" sz="2400" b="1" dirty="0" err="1">
                <a:solidFill>
                  <a:schemeClr val="accent1">
                    <a:lumMod val="50000"/>
                  </a:schemeClr>
                </a:solidFill>
              </a:rPr>
              <a:t>Campus</a:t>
            </a:r>
            <a:r>
              <a:rPr lang="tr-TR" sz="2400" b="1" dirty="0">
                <a:solidFill>
                  <a:schemeClr val="accent1">
                    <a:lumMod val="50000"/>
                  </a:schemeClr>
                </a:solidFill>
              </a:rPr>
              <a:t>, </a:t>
            </a:r>
            <a:r>
              <a:rPr lang="tr-TR" sz="2400" b="1" dirty="0" err="1">
                <a:solidFill>
                  <a:schemeClr val="accent1">
                    <a:lumMod val="50000"/>
                  </a:schemeClr>
                </a:solidFill>
              </a:rPr>
              <a:t>Orange</a:t>
            </a:r>
            <a:r>
              <a:rPr lang="tr-TR" sz="2400" b="1" dirty="0">
                <a:solidFill>
                  <a:schemeClr val="accent1">
                    <a:lumMod val="50000"/>
                  </a:schemeClr>
                </a:solidFill>
              </a:rPr>
              <a:t> </a:t>
            </a:r>
            <a:r>
              <a:rPr lang="tr-TR" sz="2400" b="1" dirty="0" err="1">
                <a:solidFill>
                  <a:schemeClr val="accent1">
                    <a:lumMod val="50000"/>
                  </a:schemeClr>
                </a:solidFill>
              </a:rPr>
              <a:t>Dormitories</a:t>
            </a:r>
            <a:r>
              <a:rPr lang="tr-TR" sz="2400" b="1" dirty="0">
                <a:solidFill>
                  <a:schemeClr val="accent1">
                    <a:lumMod val="50000"/>
                  </a:schemeClr>
                </a:solidFill>
              </a:rPr>
              <a:t> H </a:t>
            </a:r>
            <a:r>
              <a:rPr lang="tr-TR" sz="2400" b="1" dirty="0" err="1">
                <a:solidFill>
                  <a:schemeClr val="accent1">
                    <a:lumMod val="50000"/>
                  </a:schemeClr>
                </a:solidFill>
              </a:rPr>
              <a:t>Block</a:t>
            </a:r>
            <a:endParaRPr lang="tr-TR" sz="2400" b="1" dirty="0">
              <a:solidFill>
                <a:schemeClr val="accent1">
                  <a:lumMod val="50000"/>
                </a:schemeClr>
              </a:solidFill>
            </a:endParaRPr>
          </a:p>
          <a:p>
            <a:pPr marL="0" indent="0" algn="ctr">
              <a:buNone/>
            </a:pPr>
            <a:endParaRPr lang="tr-TR" sz="2400" b="1" dirty="0">
              <a:solidFill>
                <a:schemeClr val="accent1">
                  <a:lumMod val="50000"/>
                </a:schemeClr>
              </a:solidFill>
            </a:endParaRPr>
          </a:p>
          <a:p>
            <a:pPr marL="0" indent="0" algn="ctr">
              <a:buNone/>
            </a:pPr>
            <a:r>
              <a:rPr lang="tr-TR" sz="2400" b="1" dirty="0">
                <a:solidFill>
                  <a:schemeClr val="accent1">
                    <a:lumMod val="50000"/>
                  </a:schemeClr>
                </a:solidFill>
              </a:rPr>
              <a:t>Alp AKGÜLLÜ </a:t>
            </a:r>
          </a:p>
          <a:p>
            <a:pPr marL="0" indent="0" algn="ctr">
              <a:buNone/>
            </a:pPr>
            <a:r>
              <a:rPr lang="tr-TR" sz="2400" b="1" dirty="0" err="1">
                <a:solidFill>
                  <a:schemeClr val="accent1">
                    <a:lumMod val="50000"/>
                  </a:schemeClr>
                </a:solidFill>
              </a:rPr>
              <a:t>Head</a:t>
            </a:r>
            <a:r>
              <a:rPr lang="tr-TR" sz="2400" b="1" dirty="0">
                <a:solidFill>
                  <a:schemeClr val="accent1">
                    <a:lumMod val="50000"/>
                  </a:schemeClr>
                </a:solidFill>
              </a:rPr>
              <a:t> of </a:t>
            </a:r>
            <a:r>
              <a:rPr lang="tr-TR" sz="2400" b="1" dirty="0" err="1">
                <a:solidFill>
                  <a:schemeClr val="accent1">
                    <a:lumMod val="50000"/>
                  </a:schemeClr>
                </a:solidFill>
              </a:rPr>
              <a:t>Department</a:t>
            </a:r>
            <a:r>
              <a:rPr lang="tr-TR" sz="2400" b="1" dirty="0">
                <a:solidFill>
                  <a:schemeClr val="accent1">
                    <a:lumMod val="50000"/>
                  </a:schemeClr>
                </a:solidFill>
              </a:rPr>
              <a:t> - Erasmus </a:t>
            </a:r>
            <a:r>
              <a:rPr lang="tr-TR" sz="2400" b="1" dirty="0" err="1">
                <a:solidFill>
                  <a:schemeClr val="accent1">
                    <a:lumMod val="50000"/>
                  </a:schemeClr>
                </a:solidFill>
              </a:rPr>
              <a:t>Institution</a:t>
            </a:r>
            <a:r>
              <a:rPr lang="tr-TR" sz="2400" b="1" dirty="0">
                <a:solidFill>
                  <a:schemeClr val="accent1">
                    <a:lumMod val="50000"/>
                  </a:schemeClr>
                </a:solidFill>
              </a:rPr>
              <a:t> </a:t>
            </a:r>
            <a:r>
              <a:rPr lang="tr-TR" sz="2400" b="1" dirty="0" err="1">
                <a:solidFill>
                  <a:schemeClr val="accent1">
                    <a:lumMod val="50000"/>
                  </a:schemeClr>
                </a:solidFill>
              </a:rPr>
              <a:t>Coordinator</a:t>
            </a:r>
            <a:r>
              <a:rPr lang="tr-TR" sz="2400" b="1" dirty="0">
                <a:solidFill>
                  <a:schemeClr val="accent1">
                    <a:lumMod val="50000"/>
                  </a:schemeClr>
                </a:solidFill>
              </a:rPr>
              <a:t> </a:t>
            </a:r>
          </a:p>
          <a:p>
            <a:pPr marL="0" indent="0" algn="ctr">
              <a:buNone/>
            </a:pPr>
            <a:endParaRPr lang="tr-TR" sz="2400" b="1" dirty="0">
              <a:solidFill>
                <a:schemeClr val="accent1">
                  <a:lumMod val="50000"/>
                </a:schemeClr>
              </a:solidFill>
            </a:endParaRPr>
          </a:p>
          <a:p>
            <a:pPr marL="0" indent="0" algn="ctr">
              <a:buNone/>
            </a:pPr>
            <a:r>
              <a:rPr lang="tr-TR" sz="2400" b="1" dirty="0">
                <a:solidFill>
                  <a:schemeClr val="accent1">
                    <a:lumMod val="50000"/>
                  </a:schemeClr>
                </a:solidFill>
              </a:rPr>
              <a:t>Yaren CANİK - Senior Erasmus Programs Specialist</a:t>
            </a:r>
          </a:p>
          <a:p>
            <a:pPr marL="0" indent="0" algn="ctr">
              <a:buNone/>
            </a:pPr>
            <a:r>
              <a:rPr lang="tr-TR" sz="2400" b="1" dirty="0">
                <a:solidFill>
                  <a:schemeClr val="accent1">
                    <a:lumMod val="50000"/>
                  </a:schemeClr>
                </a:solidFill>
              </a:rPr>
              <a:t>Derya KARTAL - Erasmus Programs Specialist</a:t>
            </a:r>
          </a:p>
          <a:p>
            <a:pPr marL="0" indent="0" algn="ctr">
              <a:buNone/>
            </a:pPr>
            <a:r>
              <a:rPr lang="tr-TR" sz="2400" b="1" dirty="0">
                <a:solidFill>
                  <a:schemeClr val="accent1">
                    <a:lumMod val="50000"/>
                  </a:schemeClr>
                </a:solidFill>
              </a:rPr>
              <a:t>international@isikun.edu.tr</a:t>
            </a:r>
          </a:p>
        </p:txBody>
      </p:sp>
      <p:grpSp>
        <p:nvGrpSpPr>
          <p:cNvPr id="34" name="Group 33">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5" name="Freeform: Shape 34">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8" name="Freeform: Shape 37">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60941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553551-D86C-B862-A616-05149ABFE349}"/>
              </a:ext>
            </a:extLst>
          </p:cNvPr>
          <p:cNvSpPr>
            <a:spLocks noGrp="1"/>
          </p:cNvSpPr>
          <p:nvPr>
            <p:ph type="title"/>
          </p:nvPr>
        </p:nvSpPr>
        <p:spPr>
          <a:xfrm>
            <a:off x="804672" y="802955"/>
            <a:ext cx="4977976" cy="1454051"/>
          </a:xfrm>
        </p:spPr>
        <p:txBody>
          <a:bodyPr>
            <a:normAutofit/>
          </a:bodyPr>
          <a:lstStyle/>
          <a:p>
            <a:r>
              <a:rPr lang="en-US" sz="2300" b="1" dirty="0">
                <a:solidFill>
                  <a:schemeClr val="tx2"/>
                </a:solidFill>
              </a:rPr>
              <a:t>You have been nominated to your placement school, i.e. you have been notified to the institution where you have been placed as a candidate.</a:t>
            </a:r>
            <a:endParaRPr lang="tr-TR" sz="2300" b="1" dirty="0">
              <a:solidFill>
                <a:schemeClr val="tx2"/>
              </a:solidFill>
            </a:endParaRPr>
          </a:p>
        </p:txBody>
      </p:sp>
      <p:sp>
        <p:nvSpPr>
          <p:cNvPr id="3" name="İçerik Yer Tutucusu 2">
            <a:extLst>
              <a:ext uri="{FF2B5EF4-FFF2-40B4-BE49-F238E27FC236}">
                <a16:creationId xmlns:a16="http://schemas.microsoft.com/office/drawing/2014/main" id="{A0D6FFC9-5FA9-F27D-3E2D-6C738821EDBD}"/>
              </a:ext>
            </a:extLst>
          </p:cNvPr>
          <p:cNvSpPr>
            <a:spLocks noGrp="1"/>
          </p:cNvSpPr>
          <p:nvPr>
            <p:ph idx="1"/>
          </p:nvPr>
        </p:nvSpPr>
        <p:spPr>
          <a:xfrm>
            <a:off x="804672" y="2421682"/>
            <a:ext cx="4977578" cy="3639289"/>
          </a:xfrm>
        </p:spPr>
        <p:txBody>
          <a:bodyPr anchor="ctr">
            <a:normAutofit/>
          </a:bodyPr>
          <a:lstStyle/>
          <a:p>
            <a:r>
              <a:rPr lang="en-US" sz="1700" dirty="0">
                <a:solidFill>
                  <a:schemeClr val="tx2"/>
                </a:solidFill>
              </a:rPr>
              <a:t>You should receive an information mail from your partner institution. This information mail includes the application steps. Please check the web page (Erasmus/ International Office, Exchange, EU Office) of your host </a:t>
            </a:r>
            <a:r>
              <a:rPr lang="tr-TR" sz="1700" dirty="0" err="1">
                <a:solidFill>
                  <a:schemeClr val="tx2"/>
                </a:solidFill>
              </a:rPr>
              <a:t>university</a:t>
            </a:r>
            <a:r>
              <a:rPr lang="en-US" sz="1700" dirty="0">
                <a:solidFill>
                  <a:schemeClr val="tx2"/>
                </a:solidFill>
              </a:rPr>
              <a:t>. </a:t>
            </a:r>
            <a:endParaRPr lang="tr-TR" sz="1700" dirty="0">
              <a:solidFill>
                <a:schemeClr val="tx2"/>
              </a:solidFill>
            </a:endParaRPr>
          </a:p>
          <a:p>
            <a:r>
              <a:rPr lang="en-US" sz="1700" dirty="0">
                <a:solidFill>
                  <a:schemeClr val="tx2"/>
                </a:solidFill>
              </a:rPr>
              <a:t>What is the application deadline? Which documents are required for the application? Is the application online? Do the documents need to be mailed? Is a language certificate required? Is a Learning Agreement required? What are the courses you can take in the semester you are going? What are the dates of the academic semester? Is the dormitory application made through the </a:t>
            </a:r>
            <a:r>
              <a:rPr lang="tr-TR" sz="1700" dirty="0">
                <a:solidFill>
                  <a:schemeClr val="tx2"/>
                </a:solidFill>
              </a:rPr>
              <a:t>University </a:t>
            </a:r>
            <a:r>
              <a:rPr lang="tr-TR" sz="1700" dirty="0" err="1">
                <a:solidFill>
                  <a:schemeClr val="tx2"/>
                </a:solidFill>
              </a:rPr>
              <a:t>or</a:t>
            </a:r>
            <a:r>
              <a:rPr lang="tr-TR" sz="1700" dirty="0">
                <a:solidFill>
                  <a:schemeClr val="tx2"/>
                </a:solidFill>
              </a:rPr>
              <a:t> </a:t>
            </a:r>
            <a:r>
              <a:rPr lang="tr-TR" sz="1700" dirty="0" err="1">
                <a:solidFill>
                  <a:schemeClr val="tx2"/>
                </a:solidFill>
              </a:rPr>
              <a:t>individually</a:t>
            </a:r>
            <a:r>
              <a:rPr lang="en-US" sz="1700" dirty="0">
                <a:solidFill>
                  <a:schemeClr val="tx2"/>
                </a:solidFill>
              </a:rPr>
              <a:t>?</a:t>
            </a:r>
            <a:endParaRPr lang="tr-TR" sz="1700" dirty="0">
              <a:solidFill>
                <a:schemeClr val="tx2"/>
              </a:solidFill>
            </a:endParaRPr>
          </a:p>
        </p:txBody>
      </p:sp>
      <p:pic>
        <p:nvPicPr>
          <p:cNvPr id="26" name="Graphic 25" descr="Open envelope">
            <a:extLst>
              <a:ext uri="{FF2B5EF4-FFF2-40B4-BE49-F238E27FC236}">
                <a16:creationId xmlns:a16="http://schemas.microsoft.com/office/drawing/2014/main" id="{A94C64F0-EC0F-2E8B-6469-F308863028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642657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75B4C4A-EB9C-9F20-0970-AF8114B42940}"/>
              </a:ext>
            </a:extLst>
          </p:cNvPr>
          <p:cNvSpPr>
            <a:spLocks noGrp="1"/>
          </p:cNvSpPr>
          <p:nvPr>
            <p:ph idx="1"/>
          </p:nvPr>
        </p:nvSpPr>
        <p:spPr>
          <a:xfrm>
            <a:off x="712189" y="1583295"/>
            <a:ext cx="9520872" cy="4159957"/>
          </a:xfrm>
        </p:spPr>
        <p:txBody>
          <a:bodyPr anchor="t">
            <a:noAutofit/>
          </a:bodyPr>
          <a:lstStyle/>
          <a:p>
            <a:r>
              <a:rPr lang="en-US" sz="2400" dirty="0">
                <a:solidFill>
                  <a:schemeClr val="tx2"/>
                </a:solidFill>
              </a:rPr>
              <a:t>Prepare the required documents and complete your application before the deadline. If you are applying for a dormitory, complete your application as early as possible.     </a:t>
            </a:r>
            <a:endParaRPr lang="tr-TR" sz="2400" dirty="0">
              <a:solidFill>
                <a:schemeClr val="tx2"/>
              </a:solidFill>
            </a:endParaRPr>
          </a:p>
          <a:p>
            <a:r>
              <a:rPr lang="en-US" sz="2400" dirty="0">
                <a:solidFill>
                  <a:schemeClr val="tx2"/>
                </a:solidFill>
              </a:rPr>
              <a:t>If an English language certificate is required, you can submit your SFL result certificate.</a:t>
            </a:r>
            <a:r>
              <a:rPr lang="tr-TR" sz="2400" dirty="0">
                <a:solidFill>
                  <a:schemeClr val="tx2"/>
                </a:solidFill>
              </a:rPr>
              <a:t> </a:t>
            </a:r>
          </a:p>
          <a:p>
            <a:r>
              <a:rPr lang="en-US" sz="2400" b="1" dirty="0">
                <a:solidFill>
                  <a:srgbClr val="002060"/>
                </a:solidFill>
              </a:rPr>
              <a:t>Complete the required documents according to the information on the web page, not according to what you hear from your friends!</a:t>
            </a:r>
            <a:endParaRPr lang="tr-TR" sz="2400" b="1" dirty="0">
              <a:solidFill>
                <a:srgbClr val="002060"/>
              </a:solidFill>
            </a:endParaRPr>
          </a:p>
          <a:p>
            <a:r>
              <a:rPr lang="en-US" sz="2400" dirty="0">
                <a:solidFill>
                  <a:schemeClr val="tx2"/>
                </a:solidFill>
              </a:rPr>
              <a:t>If the Learning Agreement is required at the application stage, be sure to prepare it with your Erasmus</a:t>
            </a:r>
            <a:r>
              <a:rPr lang="tr-TR" sz="2400" dirty="0">
                <a:solidFill>
                  <a:schemeClr val="tx2"/>
                </a:solidFill>
              </a:rPr>
              <a:t>+</a:t>
            </a:r>
            <a:r>
              <a:rPr lang="en-US" sz="2400" dirty="0">
                <a:solidFill>
                  <a:schemeClr val="tx2"/>
                </a:solidFill>
              </a:rPr>
              <a:t> Department</a:t>
            </a:r>
            <a:r>
              <a:rPr lang="tr-TR" sz="2400" dirty="0">
                <a:solidFill>
                  <a:schemeClr val="tx2"/>
                </a:solidFill>
              </a:rPr>
              <a:t>al </a:t>
            </a:r>
            <a:r>
              <a:rPr lang="en-US" sz="2400" dirty="0">
                <a:solidFill>
                  <a:schemeClr val="tx2"/>
                </a:solidFill>
              </a:rPr>
              <a:t>Coordinator. </a:t>
            </a:r>
            <a:r>
              <a:rPr lang="en-US" sz="2400" dirty="0" err="1">
                <a:solidFill>
                  <a:schemeClr val="tx2"/>
                </a:solidFill>
              </a:rPr>
              <a:t>Erasmu</a:t>
            </a:r>
            <a:r>
              <a:rPr lang="tr-TR" sz="2400" dirty="0">
                <a:solidFill>
                  <a:schemeClr val="tx2"/>
                </a:solidFill>
              </a:rPr>
              <a:t>s+ </a:t>
            </a:r>
            <a:r>
              <a:rPr lang="en-US" sz="2400" dirty="0">
                <a:solidFill>
                  <a:schemeClr val="tx2"/>
                </a:solidFill>
              </a:rPr>
              <a:t> Department Coordinator List is available on our website and in the attachments below the result announcement list.</a:t>
            </a:r>
            <a:endParaRPr lang="tr-TR" sz="2400" dirty="0">
              <a:solidFill>
                <a:schemeClr val="tx2"/>
              </a:solidFill>
            </a:endParaRPr>
          </a:p>
        </p:txBody>
      </p:sp>
    </p:spTree>
    <p:extLst>
      <p:ext uri="{BB962C8B-B14F-4D97-AF65-F5344CB8AC3E}">
        <p14:creationId xmlns:p14="http://schemas.microsoft.com/office/powerpoint/2010/main" val="3585350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2">
            <a:extLst>
              <a:ext uri="{FF2B5EF4-FFF2-40B4-BE49-F238E27FC236}">
                <a16:creationId xmlns:a16="http://schemas.microsoft.com/office/drawing/2014/main" id="{A44AEB0D-B900-99C8-FB84-37DB5546BF46}"/>
              </a:ext>
            </a:extLst>
          </p:cNvPr>
          <p:cNvGraphicFramePr>
            <a:graphicFrameLocks noGrp="1"/>
          </p:cNvGraphicFramePr>
          <p:nvPr>
            <p:ph idx="1"/>
            <p:extLst>
              <p:ext uri="{D42A27DB-BD31-4B8C-83A1-F6EECF244321}">
                <p14:modId xmlns:p14="http://schemas.microsoft.com/office/powerpoint/2010/main" val="3431859731"/>
              </p:ext>
            </p:extLst>
          </p:nvPr>
        </p:nvGraphicFramePr>
        <p:xfrm>
          <a:off x="838200" y="1253331"/>
          <a:ext cx="1063803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8306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1" descr="Calendar on table">
            <a:extLst>
              <a:ext uri="{FF2B5EF4-FFF2-40B4-BE49-F238E27FC236}">
                <a16:creationId xmlns:a16="http://schemas.microsoft.com/office/drawing/2014/main" id="{1CFF64B8-6453-2333-EC44-58FDB9B0D23E}"/>
              </a:ext>
            </a:extLst>
          </p:cNvPr>
          <p:cNvPicPr>
            <a:picLocks noChangeAspect="1"/>
          </p:cNvPicPr>
          <p:nvPr/>
        </p:nvPicPr>
        <p:blipFill rotWithShape="1">
          <a:blip r:embed="rId2"/>
          <a:srcRect l="4434" r="38601" b="-2"/>
          <a:stretch/>
        </p:blipFill>
        <p:spPr>
          <a:xfrm>
            <a:off x="-9527" y="3725"/>
            <a:ext cx="5846165" cy="6850548"/>
          </a:xfrm>
          <a:prstGeom prst="rect">
            <a:avLst/>
          </a:prstGeom>
        </p:spPr>
      </p:pic>
      <p:sp>
        <p:nvSpPr>
          <p:cNvPr id="2" name="Başlık 1">
            <a:extLst>
              <a:ext uri="{FF2B5EF4-FFF2-40B4-BE49-F238E27FC236}">
                <a16:creationId xmlns:a16="http://schemas.microsoft.com/office/drawing/2014/main" id="{85881AF9-F56C-9B21-617D-3BF755D61B9B}"/>
              </a:ext>
            </a:extLst>
          </p:cNvPr>
          <p:cNvSpPr>
            <a:spLocks noGrp="1"/>
          </p:cNvSpPr>
          <p:nvPr>
            <p:ph type="title"/>
          </p:nvPr>
        </p:nvSpPr>
        <p:spPr>
          <a:xfrm>
            <a:off x="6094105" y="802955"/>
            <a:ext cx="4977976" cy="1454051"/>
          </a:xfrm>
        </p:spPr>
        <p:txBody>
          <a:bodyPr anchor="b">
            <a:normAutofit/>
          </a:bodyPr>
          <a:lstStyle/>
          <a:p>
            <a:r>
              <a:rPr lang="tr-TR" sz="3300" dirty="0">
                <a:solidFill>
                  <a:schemeClr val="tx2"/>
                </a:solidFill>
              </a:rPr>
              <a:t>Visa Application </a:t>
            </a:r>
            <a:r>
              <a:rPr lang="tr-TR" sz="3300" dirty="0" err="1">
                <a:solidFill>
                  <a:schemeClr val="tx2"/>
                </a:solidFill>
              </a:rPr>
              <a:t>and</a:t>
            </a:r>
            <a:r>
              <a:rPr lang="tr-TR" sz="3300" dirty="0">
                <a:solidFill>
                  <a:schemeClr val="tx2"/>
                </a:solidFill>
              </a:rPr>
              <a:t> </a:t>
            </a:r>
            <a:r>
              <a:rPr lang="tr-TR" sz="3300" dirty="0" err="1">
                <a:solidFill>
                  <a:schemeClr val="tx2"/>
                </a:solidFill>
              </a:rPr>
              <a:t>Before</a:t>
            </a:r>
            <a:r>
              <a:rPr lang="tr-TR" sz="3300" dirty="0">
                <a:solidFill>
                  <a:schemeClr val="tx2"/>
                </a:solidFill>
              </a:rPr>
              <a:t> Mobility </a:t>
            </a:r>
            <a:r>
              <a:rPr lang="tr-TR" sz="3300" dirty="0" err="1">
                <a:solidFill>
                  <a:schemeClr val="tx2"/>
                </a:solidFill>
              </a:rPr>
              <a:t>Documents</a:t>
            </a:r>
            <a:endParaRPr lang="tr-TR" sz="3300" dirty="0">
              <a:solidFill>
                <a:schemeClr val="tx2"/>
              </a:solidFill>
            </a:endParaRPr>
          </a:p>
        </p:txBody>
      </p:sp>
      <p:sp>
        <p:nvSpPr>
          <p:cNvPr id="3" name="İçerik Yer Tutucusu 2">
            <a:extLst>
              <a:ext uri="{FF2B5EF4-FFF2-40B4-BE49-F238E27FC236}">
                <a16:creationId xmlns:a16="http://schemas.microsoft.com/office/drawing/2014/main" id="{FFE625A2-F435-9A17-D508-0B6A7AD8B49D}"/>
              </a:ext>
            </a:extLst>
          </p:cNvPr>
          <p:cNvSpPr>
            <a:spLocks noGrp="1"/>
          </p:cNvSpPr>
          <p:nvPr>
            <p:ph idx="1"/>
          </p:nvPr>
        </p:nvSpPr>
        <p:spPr>
          <a:xfrm>
            <a:off x="6090574" y="2415756"/>
            <a:ext cx="4977578" cy="3639289"/>
          </a:xfrm>
        </p:spPr>
        <p:txBody>
          <a:bodyPr anchor="ctr">
            <a:normAutofit lnSpcReduction="10000"/>
          </a:bodyPr>
          <a:lstStyle/>
          <a:p>
            <a:r>
              <a:rPr lang="en-US" sz="1700" dirty="0">
                <a:solidFill>
                  <a:schemeClr val="tx2"/>
                </a:solidFill>
              </a:rPr>
              <a:t>You can submit a copy of your acceptance letter to the International Office and</a:t>
            </a:r>
            <a:r>
              <a:rPr lang="tr-TR" sz="1700" dirty="0">
                <a:solidFill>
                  <a:schemeClr val="tx2"/>
                </a:solidFill>
              </a:rPr>
              <a:t> </a:t>
            </a:r>
            <a:r>
              <a:rPr lang="tr-TR" sz="1700" dirty="0" err="1">
                <a:solidFill>
                  <a:schemeClr val="tx2"/>
                </a:solidFill>
              </a:rPr>
              <a:t>you</a:t>
            </a:r>
            <a:r>
              <a:rPr lang="tr-TR" sz="1700" dirty="0">
                <a:solidFill>
                  <a:schemeClr val="tx2"/>
                </a:solidFill>
              </a:rPr>
              <a:t> can </a:t>
            </a:r>
            <a:r>
              <a:rPr lang="tr-TR" sz="1700" dirty="0" err="1">
                <a:solidFill>
                  <a:schemeClr val="tx2"/>
                </a:solidFill>
              </a:rPr>
              <a:t>take</a:t>
            </a:r>
            <a:r>
              <a:rPr lang="tr-TR" sz="1700" dirty="0">
                <a:solidFill>
                  <a:schemeClr val="tx2"/>
                </a:solidFill>
              </a:rPr>
              <a:t> </a:t>
            </a:r>
            <a:r>
              <a:rPr lang="tr-TR" sz="1700" dirty="0" err="1">
                <a:solidFill>
                  <a:schemeClr val="tx2"/>
                </a:solidFill>
              </a:rPr>
              <a:t>your</a:t>
            </a:r>
            <a:r>
              <a:rPr lang="en-US" sz="1700" dirty="0">
                <a:solidFill>
                  <a:schemeClr val="tx2"/>
                </a:solidFill>
              </a:rPr>
              <a:t> </a:t>
            </a:r>
            <a:r>
              <a:rPr lang="tr-TR" sz="1700" dirty="0" err="1">
                <a:solidFill>
                  <a:schemeClr val="tx2"/>
                </a:solidFill>
              </a:rPr>
              <a:t>visa</a:t>
            </a:r>
            <a:r>
              <a:rPr lang="tr-TR" sz="1700" dirty="0">
                <a:solidFill>
                  <a:schemeClr val="tx2"/>
                </a:solidFill>
              </a:rPr>
              <a:t> </a:t>
            </a:r>
            <a:r>
              <a:rPr lang="tr-TR" sz="1700" dirty="0" err="1">
                <a:solidFill>
                  <a:schemeClr val="tx2"/>
                </a:solidFill>
              </a:rPr>
              <a:t>support</a:t>
            </a:r>
            <a:r>
              <a:rPr lang="tr-TR" sz="1700" dirty="0">
                <a:solidFill>
                  <a:schemeClr val="tx2"/>
                </a:solidFill>
              </a:rPr>
              <a:t> </a:t>
            </a:r>
            <a:r>
              <a:rPr lang="tr-TR" sz="1700" dirty="0" err="1">
                <a:solidFill>
                  <a:schemeClr val="tx2"/>
                </a:solidFill>
              </a:rPr>
              <a:t>letter</a:t>
            </a:r>
            <a:r>
              <a:rPr lang="en-US" sz="1700" dirty="0">
                <a:solidFill>
                  <a:schemeClr val="tx2"/>
                </a:solidFill>
              </a:rPr>
              <a:t>. The visa </a:t>
            </a:r>
            <a:r>
              <a:rPr lang="tr-TR" sz="1700" dirty="0" err="1">
                <a:solidFill>
                  <a:schemeClr val="tx2"/>
                </a:solidFill>
              </a:rPr>
              <a:t>support</a:t>
            </a:r>
            <a:r>
              <a:rPr lang="tr-TR" sz="1700" dirty="0">
                <a:solidFill>
                  <a:schemeClr val="tx2"/>
                </a:solidFill>
              </a:rPr>
              <a:t> </a:t>
            </a:r>
            <a:r>
              <a:rPr lang="en-US" sz="1700" dirty="0">
                <a:solidFill>
                  <a:schemeClr val="tx2"/>
                </a:solidFill>
              </a:rPr>
              <a:t>letter states that you have been selected as an Erasmus student and the amount of the monthly grant you will receive. </a:t>
            </a:r>
            <a:endParaRPr lang="tr-TR" sz="1700" dirty="0">
              <a:solidFill>
                <a:schemeClr val="tx2"/>
              </a:solidFill>
            </a:endParaRPr>
          </a:p>
          <a:p>
            <a:r>
              <a:rPr lang="en-US" sz="1700" dirty="0">
                <a:solidFill>
                  <a:schemeClr val="tx2"/>
                </a:solidFill>
              </a:rPr>
              <a:t>Check the visa procedures of your destination country, make an appointment on time considering that the visa application result may take a long time and apply with the requested documents. </a:t>
            </a:r>
            <a:endParaRPr lang="tr-TR" sz="1700" dirty="0">
              <a:solidFill>
                <a:schemeClr val="tx2"/>
              </a:solidFill>
            </a:endParaRPr>
          </a:p>
          <a:p>
            <a:r>
              <a:rPr lang="en-US" sz="1700" dirty="0">
                <a:solidFill>
                  <a:schemeClr val="tx2"/>
                </a:solidFill>
              </a:rPr>
              <a:t>Do not forget to pay your tuition fee to Işık University during the Erasmus period. If you are a full scholarship student, you can submit your student certificate stating this.</a:t>
            </a:r>
            <a:endParaRPr lang="tr-TR" sz="1700" dirty="0">
              <a:solidFill>
                <a:schemeClr val="tx2"/>
              </a:solidFill>
            </a:endParaRPr>
          </a:p>
        </p:txBody>
      </p:sp>
    </p:spTree>
    <p:extLst>
      <p:ext uri="{BB962C8B-B14F-4D97-AF65-F5344CB8AC3E}">
        <p14:creationId xmlns:p14="http://schemas.microsoft.com/office/powerpoint/2010/main" val="3628414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8718FF0D-1C58-0806-A969-049E561AC657}"/>
              </a:ext>
            </a:extLst>
          </p:cNvPr>
          <p:cNvSpPr>
            <a:spLocks noGrp="1"/>
          </p:cNvSpPr>
          <p:nvPr>
            <p:ph idx="1"/>
          </p:nvPr>
        </p:nvSpPr>
        <p:spPr>
          <a:xfrm>
            <a:off x="838201" y="2013625"/>
            <a:ext cx="4614759" cy="4163337"/>
          </a:xfrm>
        </p:spPr>
        <p:txBody>
          <a:bodyPr>
            <a:normAutofit/>
          </a:bodyPr>
          <a:lstStyle/>
          <a:p>
            <a:r>
              <a:rPr lang="en-US" sz="1300" dirty="0"/>
              <a:t>Don't forget to complete the following documents and send them to us at least 3 weeks before your departure! </a:t>
            </a:r>
            <a:endParaRPr lang="tr-TR" sz="1300" dirty="0"/>
          </a:p>
          <a:p>
            <a:r>
              <a:rPr lang="en-US" sz="1300" b="1" dirty="0"/>
              <a:t>Note that you will not be able to</a:t>
            </a:r>
            <a:r>
              <a:rPr lang="tr-TR" sz="1300" b="1" dirty="0"/>
              <a:t> </a:t>
            </a:r>
            <a:r>
              <a:rPr lang="en-US" sz="1300" b="1" dirty="0"/>
              <a:t>receive</a:t>
            </a:r>
            <a:r>
              <a:rPr lang="tr-TR" sz="1300" b="1" dirty="0"/>
              <a:t>  </a:t>
            </a:r>
            <a:r>
              <a:rPr lang="tr-TR" sz="1300" b="1" dirty="0" err="1"/>
              <a:t>your</a:t>
            </a:r>
            <a:r>
              <a:rPr lang="tr-TR" sz="1300" b="1" dirty="0"/>
              <a:t> </a:t>
            </a:r>
            <a:r>
              <a:rPr lang="tr-TR" sz="1300" b="1" dirty="0" err="1"/>
              <a:t>grant</a:t>
            </a:r>
            <a:r>
              <a:rPr lang="en-US" sz="1300" b="1" dirty="0"/>
              <a:t> pre-mobility if the documents are not completed.  </a:t>
            </a:r>
            <a:endParaRPr lang="tr-TR" sz="1300" b="1" dirty="0"/>
          </a:p>
          <a:p>
            <a:r>
              <a:rPr lang="en-US" sz="1300" dirty="0"/>
              <a:t>Copy of Learning Agreement </a:t>
            </a:r>
            <a:endParaRPr lang="tr-TR" sz="1300" dirty="0"/>
          </a:p>
          <a:p>
            <a:r>
              <a:rPr lang="en-US" sz="1300" dirty="0"/>
              <a:t>Original signed Course Transfer Table</a:t>
            </a:r>
            <a:endParaRPr lang="tr-TR" sz="1300" dirty="0"/>
          </a:p>
          <a:p>
            <a:r>
              <a:rPr lang="en-US" sz="1300" dirty="0"/>
              <a:t>Copy of Letter of Acceptance  </a:t>
            </a:r>
            <a:endParaRPr lang="tr-TR" sz="1300" dirty="0"/>
          </a:p>
          <a:p>
            <a:r>
              <a:rPr lang="en-US" sz="1300" dirty="0"/>
              <a:t>Copy of </a:t>
            </a:r>
            <a:r>
              <a:rPr lang="en-US" sz="1300" dirty="0" err="1"/>
              <a:t>Akbank</a:t>
            </a:r>
            <a:r>
              <a:rPr lang="en-US" sz="1300" dirty="0"/>
              <a:t> Euro Passbook </a:t>
            </a:r>
            <a:endParaRPr lang="tr-TR" sz="1300" dirty="0"/>
          </a:p>
          <a:p>
            <a:r>
              <a:rPr lang="en-US" sz="1300" dirty="0"/>
              <a:t>Copy of the Student Health Insurance policy covering the period of stay</a:t>
            </a:r>
            <a:endParaRPr lang="tr-TR" sz="1300" dirty="0"/>
          </a:p>
          <a:p>
            <a:r>
              <a:rPr lang="en-US" sz="1300" dirty="0"/>
              <a:t>Işık University Tuition Fee Payment Receipt (Full Scholarship Certificate)</a:t>
            </a:r>
            <a:endParaRPr lang="tr-TR" sz="1300" dirty="0"/>
          </a:p>
          <a:p>
            <a:r>
              <a:rPr lang="en-US" sz="1300" dirty="0"/>
              <a:t>Student Learning Mobility Grant Agreement (It is sent to the student by e-mail after the student's visa is provided to the Office of the Registrar).</a:t>
            </a:r>
            <a:endParaRPr lang="tr-TR" sz="1300" dirty="0"/>
          </a:p>
        </p:txBody>
      </p:sp>
      <p:pic>
        <p:nvPicPr>
          <p:cNvPr id="5" name="Picture 4" descr="Glasses on top of a book">
            <a:extLst>
              <a:ext uri="{FF2B5EF4-FFF2-40B4-BE49-F238E27FC236}">
                <a16:creationId xmlns:a16="http://schemas.microsoft.com/office/drawing/2014/main" id="{06F9AD03-402A-FD6E-950A-33A45B75454C}"/>
              </a:ext>
            </a:extLst>
          </p:cNvPr>
          <p:cNvPicPr>
            <a:picLocks noChangeAspect="1"/>
          </p:cNvPicPr>
          <p:nvPr/>
        </p:nvPicPr>
        <p:blipFill rotWithShape="1">
          <a:blip r:embed="rId2"/>
          <a:srcRect r="16858" b="-3"/>
          <a:stretch/>
        </p:blipFill>
        <p:spPr>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extLst>
      <p:ext uri="{BB962C8B-B14F-4D97-AF65-F5344CB8AC3E}">
        <p14:creationId xmlns:p14="http://schemas.microsoft.com/office/powerpoint/2010/main" val="2497967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2067FE-A23A-BB9E-95A4-A9A5E9F593A9}"/>
              </a:ext>
            </a:extLst>
          </p:cNvPr>
          <p:cNvSpPr>
            <a:spLocks noGrp="1"/>
          </p:cNvSpPr>
          <p:nvPr>
            <p:ph type="title"/>
          </p:nvPr>
        </p:nvSpPr>
        <p:spPr>
          <a:xfrm>
            <a:off x="6094105" y="802955"/>
            <a:ext cx="4977976" cy="1454051"/>
          </a:xfrm>
        </p:spPr>
        <p:txBody>
          <a:bodyPr>
            <a:normAutofit/>
          </a:bodyPr>
          <a:lstStyle/>
          <a:p>
            <a:r>
              <a:rPr lang="en-US" sz="3600" b="1" dirty="0">
                <a:solidFill>
                  <a:schemeClr val="tx2"/>
                </a:solidFill>
              </a:rPr>
              <a:t>What is ECTS/ ECTS?</a:t>
            </a:r>
            <a:endParaRPr lang="tr-TR" sz="3600" b="1" dirty="0">
              <a:solidFill>
                <a:schemeClr val="tx2"/>
              </a:solidFill>
            </a:endParaRPr>
          </a:p>
        </p:txBody>
      </p:sp>
      <p:sp>
        <p:nvSpPr>
          <p:cNvPr id="3" name="İçerik Yer Tutucusu 2">
            <a:extLst>
              <a:ext uri="{FF2B5EF4-FFF2-40B4-BE49-F238E27FC236}">
                <a16:creationId xmlns:a16="http://schemas.microsoft.com/office/drawing/2014/main" id="{ED89F070-83DD-D3D2-DABF-AB5E371BB7BF}"/>
              </a:ext>
            </a:extLst>
          </p:cNvPr>
          <p:cNvSpPr>
            <a:spLocks noGrp="1"/>
          </p:cNvSpPr>
          <p:nvPr>
            <p:ph idx="1"/>
          </p:nvPr>
        </p:nvSpPr>
        <p:spPr>
          <a:xfrm>
            <a:off x="6094105" y="2013735"/>
            <a:ext cx="5928606" cy="4407613"/>
          </a:xfrm>
        </p:spPr>
        <p:txBody>
          <a:bodyPr anchor="ctr">
            <a:noAutofit/>
          </a:bodyPr>
          <a:lstStyle/>
          <a:p>
            <a:r>
              <a:rPr lang="en-US" sz="2000" dirty="0">
                <a:solidFill>
                  <a:schemeClr val="tx2"/>
                </a:solidFill>
              </a:rPr>
              <a:t>The European Credit Transfer System is an academic equivalence system whose main purpose is to ensure that the results of the courses taken by exchange students studying in educational institutions of different countries are mutually recognized by the relevant institutions as fairly as possible.</a:t>
            </a:r>
            <a:endParaRPr lang="tr-TR" sz="2000" dirty="0">
              <a:solidFill>
                <a:schemeClr val="tx2"/>
              </a:solidFill>
            </a:endParaRPr>
          </a:p>
          <a:p>
            <a:r>
              <a:rPr lang="en-US" sz="2000" dirty="0">
                <a:solidFill>
                  <a:schemeClr val="tx2"/>
                </a:solidFill>
              </a:rPr>
              <a:t>ECTS credit values of courses are calculated based on the workload for each course.</a:t>
            </a:r>
            <a:r>
              <a:rPr lang="tr-TR" sz="2000" dirty="0">
                <a:solidFill>
                  <a:schemeClr val="tx2"/>
                </a:solidFill>
              </a:rPr>
              <a:t> </a:t>
            </a:r>
          </a:p>
          <a:p>
            <a:r>
              <a:rPr lang="en-US" sz="2000" dirty="0">
                <a:solidFill>
                  <a:schemeClr val="tx2"/>
                </a:solidFill>
              </a:rPr>
              <a:t>Generally, the ECTS equivalent of a 5-6 credit course at Işık University varies between 5-7.The course load of undergraduate students for a semester is accepted as 30 ECTS and it is one of the most basic principles of the Erasmus Program to take 30 ECTS courses corresponding to their own diploma programs in the semester of exchange. </a:t>
            </a:r>
            <a:endParaRPr lang="tr-TR" sz="2000" dirty="0">
              <a:solidFill>
                <a:schemeClr val="tx2"/>
              </a:solidFill>
            </a:endParaRPr>
          </a:p>
        </p:txBody>
      </p:sp>
      <p:pic>
        <p:nvPicPr>
          <p:cNvPr id="7" name="Graphic 6" descr="Kitaplar">
            <a:extLst>
              <a:ext uri="{FF2B5EF4-FFF2-40B4-BE49-F238E27FC236}">
                <a16:creationId xmlns:a16="http://schemas.microsoft.com/office/drawing/2014/main" id="{89FF2D1B-7269-242E-5418-E694F60352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Tree>
    <p:extLst>
      <p:ext uri="{BB962C8B-B14F-4D97-AF65-F5344CB8AC3E}">
        <p14:creationId xmlns:p14="http://schemas.microsoft.com/office/powerpoint/2010/main" val="4217649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6D31B6-266D-5635-FC84-71489EEEE174}"/>
              </a:ext>
            </a:extLst>
          </p:cNvPr>
          <p:cNvSpPr>
            <a:spLocks noGrp="1"/>
          </p:cNvSpPr>
          <p:nvPr>
            <p:ph type="title"/>
          </p:nvPr>
        </p:nvSpPr>
        <p:spPr>
          <a:xfrm>
            <a:off x="4572001" y="601744"/>
            <a:ext cx="6781800" cy="1338696"/>
          </a:xfrm>
        </p:spPr>
        <p:txBody>
          <a:bodyPr>
            <a:normAutofit/>
          </a:bodyPr>
          <a:lstStyle/>
          <a:p>
            <a:pPr marL="228600" indent="-228600">
              <a:spcBef>
                <a:spcPts val="1000"/>
              </a:spcBef>
              <a:buFont typeface="Arial" panose="020B0604020202020204" pitchFamily="34" charset="0"/>
              <a:buChar char="•"/>
            </a:pPr>
            <a:r>
              <a:rPr lang="en-US" sz="3700">
                <a:latin typeface="+mn-lt"/>
                <a:ea typeface="+mn-ea"/>
                <a:cs typeface="+mn-cs"/>
              </a:rPr>
              <a:t>What is a Learning Agreement - How to prepare one? </a:t>
            </a:r>
            <a:endParaRPr lang="tr-TR" sz="3700">
              <a:latin typeface="+mn-lt"/>
              <a:ea typeface="+mn-ea"/>
              <a:cs typeface="+mn-cs"/>
            </a:endParaRPr>
          </a:p>
        </p:txBody>
      </p:sp>
      <p:sp>
        <p:nvSpPr>
          <p:cNvPr id="16" name="İçerik Yer Tutucusu 2">
            <a:extLst>
              <a:ext uri="{FF2B5EF4-FFF2-40B4-BE49-F238E27FC236}">
                <a16:creationId xmlns:a16="http://schemas.microsoft.com/office/drawing/2014/main" id="{6F6DDF8F-123B-F2CE-0F35-58401F670106}"/>
              </a:ext>
            </a:extLst>
          </p:cNvPr>
          <p:cNvSpPr>
            <a:spLocks noGrp="1"/>
          </p:cNvSpPr>
          <p:nvPr>
            <p:ph idx="1"/>
          </p:nvPr>
        </p:nvSpPr>
        <p:spPr>
          <a:xfrm>
            <a:off x="4572001" y="2201958"/>
            <a:ext cx="6781800" cy="3900730"/>
          </a:xfrm>
        </p:spPr>
        <p:txBody>
          <a:bodyPr anchor="t">
            <a:normAutofit/>
          </a:bodyPr>
          <a:lstStyle/>
          <a:p>
            <a:r>
              <a:rPr lang="en-US" sz="1700" dirty="0"/>
              <a:t>The Learning Agreement (LA) and the course transfer table are the guarantee that the courses you take at the other institution will count towards your Işık University course load upon your return! For this reason, the approval of the Erasmus Department Coordinator must be obtained at every stage of the LA. </a:t>
            </a:r>
            <a:endParaRPr lang="tr-TR" sz="1700" dirty="0"/>
          </a:p>
          <a:p>
            <a:r>
              <a:rPr lang="en-US" sz="1700" dirty="0"/>
              <a:t>The prepared LA document must be submitted to the International Office by the Erasmus Department Coordinators.</a:t>
            </a:r>
            <a:endParaRPr lang="tr-TR" sz="1700" dirty="0"/>
          </a:p>
          <a:p>
            <a:r>
              <a:rPr lang="en-US" sz="1700" dirty="0"/>
              <a:t>The LA basically consists of two parts: Before the Mobility - During the Mobility. The first part includes the courses you choose before you go abroad and the second part includes the course changes you make when you go abroad. The total credits of the courses you can take in your Learning Agreement must be at least 30 ECTS. This credit total also applies to the changes you make after your departure.</a:t>
            </a:r>
            <a:endParaRPr lang="tr-TR" sz="1700" dirty="0"/>
          </a:p>
        </p:txBody>
      </p:sp>
      <p:pic>
        <p:nvPicPr>
          <p:cNvPr id="15" name="Picture 4" descr="A hand holding a pen and shading circles on a sheet">
            <a:extLst>
              <a:ext uri="{FF2B5EF4-FFF2-40B4-BE49-F238E27FC236}">
                <a16:creationId xmlns:a16="http://schemas.microsoft.com/office/drawing/2014/main" id="{F41C6B9A-E521-A576-D87A-3C6CD405F477}"/>
              </a:ext>
            </a:extLst>
          </p:cNvPr>
          <p:cNvPicPr>
            <a:picLocks noChangeAspect="1"/>
          </p:cNvPicPr>
          <p:nvPr/>
        </p:nvPicPr>
        <p:blipFill rotWithShape="1">
          <a:blip r:embed="rId2"/>
          <a:srcRect l="46289" r="21818"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Tree>
    <p:extLst>
      <p:ext uri="{BB962C8B-B14F-4D97-AF65-F5344CB8AC3E}">
        <p14:creationId xmlns:p14="http://schemas.microsoft.com/office/powerpoint/2010/main" val="3035967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262111-4830-B775-791C-1BE130D62E77}"/>
              </a:ext>
            </a:extLst>
          </p:cNvPr>
          <p:cNvSpPr>
            <a:spLocks noGrp="1"/>
          </p:cNvSpPr>
          <p:nvPr>
            <p:ph type="title"/>
          </p:nvPr>
        </p:nvSpPr>
        <p:spPr>
          <a:xfrm>
            <a:off x="8213994" y="1797594"/>
            <a:ext cx="3404937" cy="2683187"/>
          </a:xfrm>
        </p:spPr>
        <p:txBody>
          <a:bodyPr vert="horz" lIns="91440" tIns="45720" rIns="91440" bIns="45720" rtlCol="0" anchor="b">
            <a:normAutofit fontScale="90000"/>
          </a:bodyPr>
          <a:lstStyle/>
          <a:p>
            <a:r>
              <a:rPr lang="en-US" sz="4000" b="1" kern="1200" dirty="0">
                <a:solidFill>
                  <a:schemeClr val="accent1">
                    <a:lumMod val="50000"/>
                  </a:schemeClr>
                </a:solidFill>
                <a:latin typeface="+mj-lt"/>
                <a:ea typeface="+mj-ea"/>
                <a:cs typeface="+mj-cs"/>
              </a:rPr>
              <a:t>What is a Course Transfer Table - How to prepare one? </a:t>
            </a:r>
          </a:p>
        </p:txBody>
      </p:sp>
      <p:pic>
        <p:nvPicPr>
          <p:cNvPr id="4" name="İçerik Yer Tutucusu 3">
            <a:extLst>
              <a:ext uri="{FF2B5EF4-FFF2-40B4-BE49-F238E27FC236}">
                <a16:creationId xmlns:a16="http://schemas.microsoft.com/office/drawing/2014/main" id="{397B6C7D-95B8-3646-A224-776FC64CE525}"/>
              </a:ext>
            </a:extLst>
          </p:cNvPr>
          <p:cNvPicPr>
            <a:picLocks noChangeAspect="1"/>
          </p:cNvPicPr>
          <p:nvPr/>
        </p:nvPicPr>
        <p:blipFill>
          <a:blip r:embed="rId2"/>
          <a:stretch>
            <a:fillRect/>
          </a:stretch>
        </p:blipFill>
        <p:spPr>
          <a:xfrm>
            <a:off x="461211" y="1118937"/>
            <a:ext cx="7182761" cy="5055832"/>
          </a:xfrm>
          <a:prstGeom prst="rect">
            <a:avLst/>
          </a:prstGeom>
        </p:spPr>
      </p:pic>
    </p:spTree>
    <p:extLst>
      <p:ext uri="{BB962C8B-B14F-4D97-AF65-F5344CB8AC3E}">
        <p14:creationId xmlns:p14="http://schemas.microsoft.com/office/powerpoint/2010/main" val="77133570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93</TotalTime>
  <Words>1382</Words>
  <Application>Microsoft Office PowerPoint</Application>
  <PresentationFormat>Geniş ekran</PresentationFormat>
  <Paragraphs>69</Paragraphs>
  <Slides>14</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14</vt:i4>
      </vt:variant>
    </vt:vector>
  </HeadingPairs>
  <TitlesOfParts>
    <vt:vector size="18" baseType="lpstr">
      <vt:lpstr>Aptos</vt:lpstr>
      <vt:lpstr>Aptos Display</vt:lpstr>
      <vt:lpstr>Arial</vt:lpstr>
      <vt:lpstr>Office Teması</vt:lpstr>
      <vt:lpstr>ERASMUS FALL SEMESTER STUDY MOBILITY ORIENTATION MEETING</vt:lpstr>
      <vt:lpstr>You have been nominated to your placement school, i.e. you have been notified to the institution where you have been placed as a candidate.</vt:lpstr>
      <vt:lpstr>PowerPoint Sunusu</vt:lpstr>
      <vt:lpstr>PowerPoint Sunusu</vt:lpstr>
      <vt:lpstr>Visa Application and Before Mobility Documents</vt:lpstr>
      <vt:lpstr>PowerPoint Sunusu</vt:lpstr>
      <vt:lpstr>What is ECTS/ ECTS?</vt:lpstr>
      <vt:lpstr>What is a Learning Agreement - How to prepare one? </vt:lpstr>
      <vt:lpstr>What is a Course Transfer Table - How to prepare one? </vt:lpstr>
      <vt:lpstr>Course Changes</vt:lpstr>
      <vt:lpstr>KEEP IN MIND!</vt:lpstr>
      <vt:lpstr>KEEP IN MIND!</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FALL SEMESTER STUDY MOBILITY ORIENTATION MEETING</dc:title>
  <dc:creator>Yaren CANIK</dc:creator>
  <cp:lastModifiedBy>Yaren CANIK</cp:lastModifiedBy>
  <cp:revision>4</cp:revision>
  <dcterms:created xsi:type="dcterms:W3CDTF">2024-05-03T10:01:50Z</dcterms:created>
  <dcterms:modified xsi:type="dcterms:W3CDTF">2024-05-09T10:21:02Z</dcterms:modified>
</cp:coreProperties>
</file>